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sldIdLst>
    <p:sldId id="365" r:id="rId2"/>
    <p:sldId id="256" r:id="rId3"/>
    <p:sldId id="263" r:id="rId4"/>
    <p:sldId id="339" r:id="rId5"/>
    <p:sldId id="341" r:id="rId6"/>
    <p:sldId id="343" r:id="rId7"/>
    <p:sldId id="345" r:id="rId8"/>
    <p:sldId id="344" r:id="rId9"/>
    <p:sldId id="340" r:id="rId10"/>
    <p:sldId id="264" r:id="rId11"/>
    <p:sldId id="346" r:id="rId12"/>
    <p:sldId id="351" r:id="rId13"/>
    <p:sldId id="350" r:id="rId14"/>
    <p:sldId id="349" r:id="rId15"/>
    <p:sldId id="348" r:id="rId16"/>
    <p:sldId id="347" r:id="rId17"/>
    <p:sldId id="271" r:id="rId18"/>
    <p:sldId id="272" r:id="rId19"/>
    <p:sldId id="280" r:id="rId20"/>
    <p:sldId id="275" r:id="rId21"/>
    <p:sldId id="281" r:id="rId22"/>
    <p:sldId id="277" r:id="rId23"/>
    <p:sldId id="282" r:id="rId24"/>
    <p:sldId id="279" r:id="rId25"/>
    <p:sldId id="292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293" r:id="rId36"/>
    <p:sldId id="303" r:id="rId37"/>
    <p:sldId id="319" r:id="rId38"/>
    <p:sldId id="352" r:id="rId39"/>
    <p:sldId id="356" r:id="rId40"/>
    <p:sldId id="355" r:id="rId41"/>
    <p:sldId id="354" r:id="rId42"/>
    <p:sldId id="353" r:id="rId43"/>
    <p:sldId id="309" r:id="rId44"/>
    <p:sldId id="320" r:id="rId45"/>
    <p:sldId id="310" r:id="rId46"/>
    <p:sldId id="321" r:id="rId47"/>
    <p:sldId id="311" r:id="rId48"/>
    <p:sldId id="322" r:id="rId49"/>
    <p:sldId id="318" r:id="rId50"/>
    <p:sldId id="362" r:id="rId51"/>
    <p:sldId id="361" r:id="rId52"/>
    <p:sldId id="360" r:id="rId53"/>
    <p:sldId id="359" r:id="rId54"/>
    <p:sldId id="358" r:id="rId55"/>
    <p:sldId id="357" r:id="rId56"/>
    <p:sldId id="323" r:id="rId57"/>
    <p:sldId id="324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63" r:id="rId66"/>
    <p:sldId id="332" r:id="rId67"/>
    <p:sldId id="333" r:id="rId68"/>
    <p:sldId id="334" r:id="rId69"/>
    <p:sldId id="335" r:id="rId70"/>
    <p:sldId id="336" r:id="rId71"/>
    <p:sldId id="337" r:id="rId72"/>
    <p:sldId id="338" r:id="rId73"/>
    <p:sldId id="364" r:id="rId7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F5A70B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62C2E-6C60-4D2A-8292-D9C13F0AB313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4DC0A-C013-480D-AE30-BBA6954C5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3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4DC0A-C013-480D-AE30-BBA6954C57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14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A00D-FEBC-40AC-99B3-2B9B8C9E8E2E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507E-B52B-45CD-BC17-D11BFC18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3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A00D-FEBC-40AC-99B3-2B9B8C9E8E2E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507E-B52B-45CD-BC17-D11BFC18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9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A00D-FEBC-40AC-99B3-2B9B8C9E8E2E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507E-B52B-45CD-BC17-D11BFC18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75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D6990-2B59-465A-A0B4-0AE85AE78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72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A2EA2-0F09-4FAF-B369-91F69EA10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6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A00D-FEBC-40AC-99B3-2B9B8C9E8E2E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507E-B52B-45CD-BC17-D11BFC18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2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A00D-FEBC-40AC-99B3-2B9B8C9E8E2E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507E-B52B-45CD-BC17-D11BFC18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4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A00D-FEBC-40AC-99B3-2B9B8C9E8E2E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507E-B52B-45CD-BC17-D11BFC18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A00D-FEBC-40AC-99B3-2B9B8C9E8E2E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507E-B52B-45CD-BC17-D11BFC18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0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A00D-FEBC-40AC-99B3-2B9B8C9E8E2E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507E-B52B-45CD-BC17-D11BFC18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8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A00D-FEBC-40AC-99B3-2B9B8C9E8E2E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507E-B52B-45CD-BC17-D11BFC18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8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A00D-FEBC-40AC-99B3-2B9B8C9E8E2E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507E-B52B-45CD-BC17-D11BFC18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6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A00D-FEBC-40AC-99B3-2B9B8C9E8E2E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507E-B52B-45CD-BC17-D11BFC18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4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1A00D-FEBC-40AC-99B3-2B9B8C9E8E2E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9507E-B52B-45CD-BC17-D11BFC18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8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b="1" dirty="0" smtClean="0"/>
              <a:t>Chapter 8 </a:t>
            </a:r>
            <a:r>
              <a:rPr lang="en-US" b="1" smtClean="0"/>
              <a:t>Note Packet</a:t>
            </a:r>
            <a:br>
              <a:rPr lang="en-US" b="1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Government, Citizenship, </a:t>
            </a:r>
            <a:br>
              <a:rPr lang="en-US" b="1" dirty="0" smtClean="0"/>
            </a:br>
            <a:r>
              <a:rPr lang="en-US" b="1" dirty="0" smtClean="0"/>
              <a:t>and the Constitution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8091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PREAMBLE TO THE U.S. CONSTITUTION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838200"/>
            <a:ext cx="7391400" cy="2677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Preamble</a:t>
            </a:r>
            <a:r>
              <a:rPr lang="en-US" sz="2400" dirty="0" smtClean="0"/>
              <a:t>, or introduction, to the Constitution began with the words “We the People,” emphasizing that the members of the Constitutional Convention were acting as the representatives of the American people as a whole.  The Preamble gave six purposes (goals) for the new constitution and the government it created.  These purposes (goals) were to: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3692604"/>
            <a:ext cx="2029968" cy="11079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3692604"/>
            <a:ext cx="1905000" cy="11079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3657600"/>
            <a:ext cx="2133600" cy="11079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4911804"/>
            <a:ext cx="2029968" cy="11079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/>
          </a:p>
          <a:p>
            <a:pPr algn="ctr"/>
            <a:endParaRPr lang="en-US" sz="16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4895671"/>
            <a:ext cx="220980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73496" y="4876800"/>
            <a:ext cx="2127504" cy="11079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7354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PREAMBLE TO THE U.S. CONSTITUTION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838200"/>
            <a:ext cx="7391400" cy="2677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Preamble</a:t>
            </a:r>
            <a:r>
              <a:rPr lang="en-US" sz="2400" dirty="0" smtClean="0"/>
              <a:t>, or introduction, to the Constitution began with the words “We the People,” emphasizing that the members of the Constitutional Convention were acting as the representatives of the American people as a whole.  The Preamble gave six purposes (goals) for the new constitution and the government it created.  These purposes (goals) were to: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3676471"/>
            <a:ext cx="202996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“form a more perfect union.”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3799582"/>
            <a:ext cx="190500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3657600"/>
            <a:ext cx="21336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5352871"/>
            <a:ext cx="2029968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b="1" dirty="0" smtClean="0"/>
          </a:p>
          <a:p>
            <a:pPr algn="ctr"/>
            <a:endParaRPr lang="en-US" sz="1600" b="1" dirty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5322094"/>
            <a:ext cx="22098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73496" y="5383649"/>
            <a:ext cx="2127504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544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PREAMBLE TO THE U.S. CONSTITUTION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838200"/>
            <a:ext cx="7391400" cy="2677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Preamble</a:t>
            </a:r>
            <a:r>
              <a:rPr lang="en-US" sz="2400" dirty="0" smtClean="0"/>
              <a:t>, or introduction, to the Constitution began with the words “We the People,” emphasizing that the members of the Constitutional Convention were acting as the representatives of the American people as a whole.  The Preamble gave six purposes (goals) for the new constitution and the government it created.  These purposes (goals) were to: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3676471"/>
            <a:ext cx="202996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“form a more perfect union.”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3799582"/>
            <a:ext cx="190500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“establish justice.”</a:t>
            </a:r>
          </a:p>
          <a:p>
            <a:pPr algn="ctr"/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3657600"/>
            <a:ext cx="21336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5352871"/>
            <a:ext cx="2029968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b="1" dirty="0" smtClean="0"/>
          </a:p>
          <a:p>
            <a:pPr algn="ctr"/>
            <a:endParaRPr lang="en-US" sz="1600" b="1" dirty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5322094"/>
            <a:ext cx="22098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73496" y="5383649"/>
            <a:ext cx="2127504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2501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PREAMBLE TO THE U.S. CONSTITUTION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838200"/>
            <a:ext cx="7391400" cy="2677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Preamble</a:t>
            </a:r>
            <a:r>
              <a:rPr lang="en-US" sz="2400" dirty="0" smtClean="0"/>
              <a:t>, or introduction, to the Constitution began with the words “We the People,” emphasizing that the members of the Constitutional Convention were acting as the representatives of the American people as a whole.  The Preamble gave six purposes (goals) for the new constitution and the government it created.  These purposes (goals) were to: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3676471"/>
            <a:ext cx="202996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“form a more perfect union.”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3799582"/>
            <a:ext cx="190500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“establish justice.”</a:t>
            </a:r>
          </a:p>
          <a:p>
            <a:pPr algn="ctr"/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3657600"/>
            <a:ext cx="21336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“insure domestic tranquility (peace).”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5352871"/>
            <a:ext cx="2029968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b="1" dirty="0" smtClean="0"/>
          </a:p>
          <a:p>
            <a:pPr algn="ctr"/>
            <a:endParaRPr lang="en-US" sz="1600" b="1" dirty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5322094"/>
            <a:ext cx="22098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73496" y="5383649"/>
            <a:ext cx="2127504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97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PREAMBLE TO THE U.S. CONSTITUTION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838200"/>
            <a:ext cx="7391400" cy="2677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Preamble</a:t>
            </a:r>
            <a:r>
              <a:rPr lang="en-US" sz="2400" dirty="0" smtClean="0"/>
              <a:t>, or introduction, to the Constitution began with the words “We the People,” emphasizing that the members of the Constitutional Convention were acting as the representatives of the American people as a whole.  The Preamble gave six purposes (goals) for the new constitution and the government it created.  These purposes (goals) were to: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3676471"/>
            <a:ext cx="202996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“form a more perfect union.”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3799582"/>
            <a:ext cx="190500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“establish justice.”</a:t>
            </a:r>
          </a:p>
          <a:p>
            <a:pPr algn="ctr"/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3657600"/>
            <a:ext cx="21336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“insure domestic tranquility (peace).”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5352871"/>
            <a:ext cx="202996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“provide for the common defense.”</a:t>
            </a:r>
            <a:endParaRPr lang="en-US" sz="16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5322094"/>
            <a:ext cx="22098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73496" y="5383649"/>
            <a:ext cx="2127504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1711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PREAMBLE TO THE U.S. CONSTITUTION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838200"/>
            <a:ext cx="7391400" cy="2677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Preamble</a:t>
            </a:r>
            <a:r>
              <a:rPr lang="en-US" sz="2400" dirty="0" smtClean="0"/>
              <a:t>, or introduction, to the Constitution began with the words “We the People,” emphasizing that the members of the Constitutional Convention were acting as the representatives of the American people as a whole.  The Preamble gave six purposes (goals) for the new constitution and the government it created.  These purposes (goals) were to: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3676471"/>
            <a:ext cx="202996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“form a more perfect union.”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3799582"/>
            <a:ext cx="190500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“establish justice.”</a:t>
            </a:r>
          </a:p>
          <a:p>
            <a:pPr algn="ctr"/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3657600"/>
            <a:ext cx="21336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“insure domestic tranquility (peace).”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5352871"/>
            <a:ext cx="202996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“provide for the common defense.”</a:t>
            </a:r>
            <a:endParaRPr lang="en-US" sz="16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5322094"/>
            <a:ext cx="22098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“promote the general welfare (well-being of citizens).</a:t>
            </a:r>
            <a:r>
              <a:rPr lang="en-US" sz="2400" b="1" dirty="0" smtClean="0"/>
              <a:t>”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73496" y="5383649"/>
            <a:ext cx="2127504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7795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PREAMBLE TO THE U.S. CONSTITUTION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838200"/>
            <a:ext cx="7391400" cy="2677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Preamble</a:t>
            </a:r>
            <a:r>
              <a:rPr lang="en-US" sz="2400" dirty="0" smtClean="0"/>
              <a:t>, or introduction, to the Constitution began with the words “We the People,” emphasizing that the members of the Constitutional Convention were acting as the representatives of the American people as a whole.  The Preamble gave six purposes (goals) for the new constitution and the government it created.  These purposes (goals) were to: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3676471"/>
            <a:ext cx="202996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“form a more perfect union.”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3799582"/>
            <a:ext cx="190500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“establish justice.”</a:t>
            </a:r>
          </a:p>
          <a:p>
            <a:pPr algn="ctr"/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3657600"/>
            <a:ext cx="21336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“insure domestic tranquility (peace).”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5352871"/>
            <a:ext cx="202996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“provide for the common defense.”</a:t>
            </a:r>
            <a:endParaRPr lang="en-US" sz="16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5322094"/>
            <a:ext cx="22098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“promote the general welfare (well-being of citizens).</a:t>
            </a:r>
            <a:r>
              <a:rPr lang="en-US" sz="2400" b="1" dirty="0" smtClean="0"/>
              <a:t>”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73496" y="5383649"/>
            <a:ext cx="2127504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“secure the blessings of liberty.”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471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 dirty="0" smtClean="0"/>
              <a:t>Principles of the</a:t>
            </a:r>
            <a:br>
              <a:rPr lang="en-US" sz="4400" dirty="0" smtClean="0"/>
            </a:br>
            <a:r>
              <a:rPr lang="en-US" sz="4400" dirty="0" smtClean="0"/>
              <a:t>U.S. Constitution</a:t>
            </a:r>
          </a:p>
        </p:txBody>
      </p:sp>
      <p:pic>
        <p:nvPicPr>
          <p:cNvPr id="6147" name="Picture 7" descr="j014951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28774"/>
            <a:ext cx="48006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832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Popular Sovereignty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1" y="1447800"/>
            <a:ext cx="7856538" cy="51054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4400" dirty="0" smtClean="0"/>
              <a:t>Power</a:t>
            </a:r>
          </a:p>
          <a:p>
            <a:pPr eaLnBrk="1" hangingPunct="1">
              <a:lnSpc>
                <a:spcPct val="90000"/>
              </a:lnSpc>
            </a:pPr>
            <a:r>
              <a:rPr lang="en-US" sz="14400" dirty="0" smtClean="0"/>
              <a:t>Of the</a:t>
            </a:r>
          </a:p>
          <a:p>
            <a:pPr eaLnBrk="1" hangingPunct="1">
              <a:lnSpc>
                <a:spcPct val="90000"/>
              </a:lnSpc>
            </a:pPr>
            <a:r>
              <a:rPr lang="en-US" sz="14400" dirty="0" smtClean="0"/>
              <a:t>People</a:t>
            </a:r>
          </a:p>
          <a:p>
            <a:pPr eaLnBrk="1" hangingPunct="1">
              <a:lnSpc>
                <a:spcPct val="90000"/>
              </a:lnSpc>
            </a:pPr>
            <a:endParaRPr lang="en-US" sz="14400" dirty="0" smtClean="0"/>
          </a:p>
          <a:p>
            <a:pPr eaLnBrk="1" hangingPunct="1">
              <a:lnSpc>
                <a:spcPct val="90000"/>
              </a:lnSpc>
            </a:pPr>
            <a:r>
              <a:rPr lang="en-US" sz="14400" dirty="0" smtClean="0"/>
              <a:t>Consent of the Governed</a:t>
            </a:r>
          </a:p>
          <a:p>
            <a:pPr eaLnBrk="1" hangingPunct="1">
              <a:lnSpc>
                <a:spcPct val="90000"/>
              </a:lnSpc>
            </a:pPr>
            <a:r>
              <a:rPr lang="en-US" sz="14400" dirty="0" smtClean="0"/>
              <a:t>All authority for government flows from the people and they rule through their elected representatives.</a:t>
            </a:r>
          </a:p>
          <a:p>
            <a:r>
              <a:rPr lang="en-US" sz="14400" dirty="0" smtClean="0"/>
              <a:t>Found in Preamble:  “We the people”</a:t>
            </a:r>
          </a:p>
          <a:p>
            <a:r>
              <a:rPr lang="en-US" sz="14400" dirty="0" smtClean="0"/>
              <a:t>Great example of Popular Sovereignty </a:t>
            </a:r>
          </a:p>
          <a:p>
            <a:pPr eaLnBrk="1" hangingPunct="1">
              <a:lnSpc>
                <a:spcPct val="90000"/>
              </a:lnSpc>
            </a:pPr>
            <a:endParaRPr lang="en-US" sz="33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3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3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dirty="0" smtClean="0"/>
              <a:t>			   		</a:t>
            </a:r>
          </a:p>
        </p:txBody>
      </p:sp>
      <p:pic>
        <p:nvPicPr>
          <p:cNvPr id="7172" name="Picture 44" descr="j023794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24000"/>
            <a:ext cx="2249488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4060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Limited Government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066800"/>
            <a:ext cx="7924800" cy="5181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3900" dirty="0" smtClean="0"/>
              <a:t>Powers of government are limited by the constitution.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3900" dirty="0" smtClean="0"/>
              <a:t>Articles </a:t>
            </a:r>
            <a:r>
              <a:rPr lang="en-US" sz="3900" dirty="0"/>
              <a:t>I, II, and III of the U.S. Constitution specify the powers and responsibilities of each branch</a:t>
            </a:r>
            <a:r>
              <a:rPr lang="en-US" sz="3900" dirty="0" smtClean="0"/>
              <a:t>.</a:t>
            </a:r>
            <a:endParaRPr lang="en-US" sz="86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sz="2100" dirty="0" smtClean="0"/>
          </a:p>
        </p:txBody>
      </p:sp>
      <p:grpSp>
        <p:nvGrpSpPr>
          <p:cNvPr id="2" name="Content Placeholder 52228"/>
          <p:cNvGrpSpPr>
            <a:grpSpLocks/>
          </p:cNvGrpSpPr>
          <p:nvPr/>
        </p:nvGrpSpPr>
        <p:grpSpPr bwMode="auto">
          <a:xfrm>
            <a:off x="-838200" y="1981200"/>
            <a:ext cx="10469563" cy="2209800"/>
            <a:chOff x="2238" y="89"/>
            <a:chExt cx="3040" cy="1024"/>
          </a:xfrm>
        </p:grpSpPr>
        <p:cxnSp>
          <p:nvCxnSpPr>
            <p:cNvPr id="4100" name="_s4100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4056" y="254"/>
              <a:ext cx="92" cy="685"/>
            </a:xfrm>
            <a:prstGeom prst="bentConnector3">
              <a:avLst>
                <a:gd name="adj1" fmla="val 4960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1" name="_s4101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3713" y="596"/>
              <a:ext cx="92" cy="1"/>
            </a:xfrm>
            <a:prstGeom prst="bentConnector3">
              <a:avLst>
                <a:gd name="adj1" fmla="val 4960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" name="_s4102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3370" y="253"/>
              <a:ext cx="92" cy="687"/>
            </a:xfrm>
            <a:prstGeom prst="bentConnector3">
              <a:avLst>
                <a:gd name="adj1" fmla="val 4960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4103"/>
            <p:cNvSpPr>
              <a:spLocks noChangeArrowheads="1"/>
            </p:cNvSpPr>
            <p:nvPr/>
          </p:nvSpPr>
          <p:spPr bwMode="auto">
            <a:xfrm>
              <a:off x="3124" y="259"/>
              <a:ext cx="1269" cy="292"/>
            </a:xfrm>
            <a:prstGeom prst="roundRect">
              <a:avLst>
                <a:gd name="adj" fmla="val 16667"/>
              </a:avLst>
            </a:prstGeom>
            <a:solidFill>
              <a:srgbClr val="EC725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44708" tIns="72355" rIns="144708" bIns="7235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Constitutional Constraints</a:t>
              </a:r>
            </a:p>
          </p:txBody>
        </p:sp>
        <p:sp>
          <p:nvSpPr>
            <p:cNvPr id="4" name="_s4104"/>
            <p:cNvSpPr>
              <a:spLocks noChangeArrowheads="1"/>
            </p:cNvSpPr>
            <p:nvPr/>
          </p:nvSpPr>
          <p:spPr bwMode="auto">
            <a:xfrm>
              <a:off x="2775" y="643"/>
              <a:ext cx="594" cy="300"/>
            </a:xfrm>
            <a:prstGeom prst="roundRect">
              <a:avLst>
                <a:gd name="adj" fmla="val 16667"/>
              </a:avLst>
            </a:prstGeom>
            <a:solidFill>
              <a:srgbClr val="93D9D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44708" tIns="72355" rIns="144708" bIns="7235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Legislative</a:t>
              </a:r>
            </a:p>
          </p:txBody>
        </p:sp>
        <p:sp>
          <p:nvSpPr>
            <p:cNvPr id="5" name="_s4105"/>
            <p:cNvSpPr>
              <a:spLocks noChangeArrowheads="1"/>
            </p:cNvSpPr>
            <p:nvPr/>
          </p:nvSpPr>
          <p:spPr bwMode="auto">
            <a:xfrm>
              <a:off x="3461" y="643"/>
              <a:ext cx="594" cy="300"/>
            </a:xfrm>
            <a:prstGeom prst="roundRect">
              <a:avLst>
                <a:gd name="adj" fmla="val 16667"/>
              </a:avLst>
            </a:prstGeom>
            <a:solidFill>
              <a:srgbClr val="93D9D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44708" tIns="72355" rIns="144708" bIns="7235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Executive</a:t>
              </a:r>
            </a:p>
          </p:txBody>
        </p:sp>
        <p:sp>
          <p:nvSpPr>
            <p:cNvPr id="6" name="_s4106"/>
            <p:cNvSpPr>
              <a:spLocks noChangeArrowheads="1"/>
            </p:cNvSpPr>
            <p:nvPr/>
          </p:nvSpPr>
          <p:spPr bwMode="auto">
            <a:xfrm>
              <a:off x="4147" y="643"/>
              <a:ext cx="594" cy="300"/>
            </a:xfrm>
            <a:prstGeom prst="roundRect">
              <a:avLst>
                <a:gd name="adj" fmla="val 16667"/>
              </a:avLst>
            </a:prstGeom>
            <a:solidFill>
              <a:srgbClr val="93D9D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44708" tIns="72355" rIns="144708" bIns="7235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Judicial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5465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685800"/>
            <a:ext cx="739140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ORGANIZATION</a:t>
            </a:r>
            <a:r>
              <a:rPr lang="en-US" b="1" dirty="0" smtClean="0"/>
              <a:t> OF THE U.S. CONSTITUTION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255485"/>
            <a:ext cx="60960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84632" y="2057400"/>
            <a:ext cx="358140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84632" y="3239869"/>
            <a:ext cx="358140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84632" y="4419600"/>
            <a:ext cx="358140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828032" y="4419600"/>
            <a:ext cx="358140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828032" y="3200400"/>
            <a:ext cx="3581400" cy="11387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828032" y="2048470"/>
            <a:ext cx="358140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004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Separation of Powers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47801"/>
            <a:ext cx="79248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Each Branch of Government has its own responsibilities/jobs/and powers.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Legislative</a:t>
            </a:r>
            <a:r>
              <a:rPr lang="en-US" dirty="0" smtClean="0"/>
              <a:t>—Congress makes the laws.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Executive</a:t>
            </a:r>
            <a:r>
              <a:rPr lang="en-US" dirty="0" smtClean="0"/>
              <a:t>—The Executive Branch enforces or carries out the laws.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Judicial</a:t>
            </a:r>
            <a:r>
              <a:rPr lang="en-US" dirty="0" smtClean="0"/>
              <a:t>—The Judicial Branch interprets the laws.</a:t>
            </a:r>
          </a:p>
        </p:txBody>
      </p:sp>
    </p:spTree>
    <p:extLst>
      <p:ext uri="{BB962C8B-B14F-4D97-AF65-F5344CB8AC3E}">
        <p14:creationId xmlns:p14="http://schemas.microsoft.com/office/powerpoint/2010/main" val="2662059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Checks and Balances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3733800" cy="41148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Each of the three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branches of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government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exercises some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control over the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others, sharing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power among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them.</a:t>
            </a:r>
          </a:p>
        </p:txBody>
      </p:sp>
      <p:grpSp>
        <p:nvGrpSpPr>
          <p:cNvPr id="2" name="Content Placeholder 153599"/>
          <p:cNvGrpSpPr>
            <a:grpSpLocks/>
          </p:cNvGrpSpPr>
          <p:nvPr/>
        </p:nvGrpSpPr>
        <p:grpSpPr bwMode="auto">
          <a:xfrm>
            <a:off x="3124200" y="381000"/>
            <a:ext cx="6019800" cy="6477000"/>
            <a:chOff x="528" y="-96"/>
            <a:chExt cx="3792" cy="4080"/>
          </a:xfrm>
        </p:grpSpPr>
        <p:sp>
          <p:nvSpPr>
            <p:cNvPr id="3" name="_s5124"/>
            <p:cNvSpPr>
              <a:spLocks noChangeArrowheads="1" noTextEdit="1"/>
            </p:cNvSpPr>
            <p:nvPr/>
          </p:nvSpPr>
          <p:spPr bwMode="auto">
            <a:xfrm>
              <a:off x="1224" y="744"/>
              <a:ext cx="2400" cy="2400"/>
            </a:xfrm>
            <a:custGeom>
              <a:avLst/>
              <a:gdLst>
                <a:gd name="G0" fmla="+- 7200 0 0"/>
                <a:gd name="G1" fmla="+- 15728640 0 0"/>
                <a:gd name="G2" fmla="+- 0 0 15728640"/>
                <a:gd name="T0" fmla="*/ 0 256 1"/>
                <a:gd name="T1" fmla="*/ 180 256 1"/>
                <a:gd name="G3" fmla="+- 15728640 T0 T1"/>
                <a:gd name="T2" fmla="*/ 0 256 1"/>
                <a:gd name="T3" fmla="*/ 90 256 1"/>
                <a:gd name="G4" fmla="+- 15728640 T2 T3"/>
                <a:gd name="G5" fmla="*/ G4 2 1"/>
                <a:gd name="T4" fmla="*/ 90 256 1"/>
                <a:gd name="T5" fmla="*/ 0 256 1"/>
                <a:gd name="G6" fmla="+- 15728640 T4 T5"/>
                <a:gd name="G7" fmla="*/ G6 2 1"/>
                <a:gd name="G8" fmla="abs 1572864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200"/>
                <a:gd name="G18" fmla="*/ 7200 1 2"/>
                <a:gd name="G19" fmla="+- G18 5400 0"/>
                <a:gd name="G20" fmla="cos G19 15728640"/>
                <a:gd name="G21" fmla="sin G19 15728640"/>
                <a:gd name="G22" fmla="+- G20 10800 0"/>
                <a:gd name="G23" fmla="+- G21 10800 0"/>
                <a:gd name="G24" fmla="+- 10800 0 G20"/>
                <a:gd name="G25" fmla="+- 7200 10800 0"/>
                <a:gd name="G26" fmla="?: G9 G17 G25"/>
                <a:gd name="G27" fmla="?: G9 0 21600"/>
                <a:gd name="G28" fmla="cos 10800 15728640"/>
                <a:gd name="G29" fmla="sin 10800 15728640"/>
                <a:gd name="G30" fmla="sin 7200 15728640"/>
                <a:gd name="G31" fmla="+- G28 10800 0"/>
                <a:gd name="G32" fmla="+- G29 10800 0"/>
                <a:gd name="G33" fmla="+- G30 10800 0"/>
                <a:gd name="G34" fmla="?: G4 0 G31"/>
                <a:gd name="G35" fmla="?: 15728640 G34 0"/>
                <a:gd name="G36" fmla="?: G6 G35 G31"/>
                <a:gd name="G37" fmla="+- 21600 0 G36"/>
                <a:gd name="G38" fmla="?: G4 0 G33"/>
                <a:gd name="G39" fmla="?: 1572864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6299 w 21600"/>
                <a:gd name="T15" fmla="*/ 3005 h 21600"/>
                <a:gd name="T16" fmla="*/ 10800 w 21600"/>
                <a:gd name="T17" fmla="*/ 3600 h 21600"/>
                <a:gd name="T18" fmla="*/ 15301 w 21600"/>
                <a:gd name="T19" fmla="*/ 300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7199" y="4564"/>
                  </a:moveTo>
                  <a:cubicBezTo>
                    <a:pt x="8294" y="3932"/>
                    <a:pt x="9536" y="3600"/>
                    <a:pt x="10799" y="3600"/>
                  </a:cubicBezTo>
                  <a:cubicBezTo>
                    <a:pt x="12063" y="3599"/>
                    <a:pt x="13305" y="3932"/>
                    <a:pt x="14399" y="4564"/>
                  </a:cubicBezTo>
                  <a:lnTo>
                    <a:pt x="16199" y="1446"/>
                  </a:lnTo>
                  <a:cubicBezTo>
                    <a:pt x="14558" y="499"/>
                    <a:pt x="12695" y="0"/>
                    <a:pt x="10800" y="0"/>
                  </a:cubicBezTo>
                  <a:cubicBezTo>
                    <a:pt x="8904" y="-1"/>
                    <a:pt x="7041" y="499"/>
                    <a:pt x="5399" y="1446"/>
                  </a:cubicBezTo>
                  <a:close/>
                </a:path>
              </a:pathLst>
            </a:custGeom>
            <a:solidFill>
              <a:srgbClr val="93D9D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_s5125"/>
            <p:cNvSpPr>
              <a:spLocks noChangeArrowheads="1" noTextEdit="1"/>
            </p:cNvSpPr>
            <p:nvPr/>
          </p:nvSpPr>
          <p:spPr bwMode="auto">
            <a:xfrm rot="7200000">
              <a:off x="1224" y="744"/>
              <a:ext cx="2400" cy="2400"/>
            </a:xfrm>
            <a:custGeom>
              <a:avLst/>
              <a:gdLst>
                <a:gd name="G0" fmla="+- 7200 0 0"/>
                <a:gd name="G1" fmla="+- 15728640 0 0"/>
                <a:gd name="G2" fmla="+- 0 0 15728640"/>
                <a:gd name="T0" fmla="*/ 0 256 1"/>
                <a:gd name="T1" fmla="*/ 180 256 1"/>
                <a:gd name="G3" fmla="+- 15728640 T0 T1"/>
                <a:gd name="T2" fmla="*/ 0 256 1"/>
                <a:gd name="T3" fmla="*/ 90 256 1"/>
                <a:gd name="G4" fmla="+- 15728640 T2 T3"/>
                <a:gd name="G5" fmla="*/ G4 2 1"/>
                <a:gd name="T4" fmla="*/ 90 256 1"/>
                <a:gd name="T5" fmla="*/ 0 256 1"/>
                <a:gd name="G6" fmla="+- 15728640 T4 T5"/>
                <a:gd name="G7" fmla="*/ G6 2 1"/>
                <a:gd name="G8" fmla="abs 1572864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200"/>
                <a:gd name="G18" fmla="*/ 7200 1 2"/>
                <a:gd name="G19" fmla="+- G18 5400 0"/>
                <a:gd name="G20" fmla="cos G19 15728640"/>
                <a:gd name="G21" fmla="sin G19 15728640"/>
                <a:gd name="G22" fmla="+- G20 10800 0"/>
                <a:gd name="G23" fmla="+- G21 10800 0"/>
                <a:gd name="G24" fmla="+- 10800 0 G20"/>
                <a:gd name="G25" fmla="+- 7200 10800 0"/>
                <a:gd name="G26" fmla="?: G9 G17 G25"/>
                <a:gd name="G27" fmla="?: G9 0 21600"/>
                <a:gd name="G28" fmla="cos 10800 15728640"/>
                <a:gd name="G29" fmla="sin 10800 15728640"/>
                <a:gd name="G30" fmla="sin 7200 15728640"/>
                <a:gd name="G31" fmla="+- G28 10800 0"/>
                <a:gd name="G32" fmla="+- G29 10800 0"/>
                <a:gd name="G33" fmla="+- G30 10800 0"/>
                <a:gd name="G34" fmla="?: G4 0 G31"/>
                <a:gd name="G35" fmla="?: 15728640 G34 0"/>
                <a:gd name="G36" fmla="?: G6 G35 G31"/>
                <a:gd name="G37" fmla="+- 21600 0 G36"/>
                <a:gd name="G38" fmla="?: G4 0 G33"/>
                <a:gd name="G39" fmla="?: 1572864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6299 w 21600"/>
                <a:gd name="T15" fmla="*/ 3005 h 21600"/>
                <a:gd name="T16" fmla="*/ 10800 w 21600"/>
                <a:gd name="T17" fmla="*/ 3600 h 21600"/>
                <a:gd name="T18" fmla="*/ 15301 w 21600"/>
                <a:gd name="T19" fmla="*/ 300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7199" y="4564"/>
                  </a:moveTo>
                  <a:cubicBezTo>
                    <a:pt x="8294" y="3932"/>
                    <a:pt x="9536" y="3600"/>
                    <a:pt x="10799" y="3600"/>
                  </a:cubicBezTo>
                  <a:cubicBezTo>
                    <a:pt x="12063" y="3599"/>
                    <a:pt x="13305" y="3932"/>
                    <a:pt x="14399" y="4564"/>
                  </a:cubicBezTo>
                  <a:lnTo>
                    <a:pt x="16199" y="1446"/>
                  </a:lnTo>
                  <a:cubicBezTo>
                    <a:pt x="14558" y="499"/>
                    <a:pt x="12695" y="0"/>
                    <a:pt x="10800" y="0"/>
                  </a:cubicBezTo>
                  <a:cubicBezTo>
                    <a:pt x="8904" y="-1"/>
                    <a:pt x="7041" y="499"/>
                    <a:pt x="5399" y="1446"/>
                  </a:cubicBezTo>
                  <a:close/>
                </a:path>
              </a:pathLst>
            </a:custGeom>
            <a:solidFill>
              <a:srgbClr val="93D9D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_s5126"/>
            <p:cNvSpPr>
              <a:spLocks noChangeArrowheads="1" noTextEdit="1"/>
            </p:cNvSpPr>
            <p:nvPr/>
          </p:nvSpPr>
          <p:spPr bwMode="auto">
            <a:xfrm rot="14400000">
              <a:off x="1224" y="744"/>
              <a:ext cx="2400" cy="2400"/>
            </a:xfrm>
            <a:custGeom>
              <a:avLst/>
              <a:gdLst>
                <a:gd name="G0" fmla="+- 7200 0 0"/>
                <a:gd name="G1" fmla="+- 15728640 0 0"/>
                <a:gd name="G2" fmla="+- 0 0 15728640"/>
                <a:gd name="T0" fmla="*/ 0 256 1"/>
                <a:gd name="T1" fmla="*/ 180 256 1"/>
                <a:gd name="G3" fmla="+- 15728640 T0 T1"/>
                <a:gd name="T2" fmla="*/ 0 256 1"/>
                <a:gd name="T3" fmla="*/ 90 256 1"/>
                <a:gd name="G4" fmla="+- 15728640 T2 T3"/>
                <a:gd name="G5" fmla="*/ G4 2 1"/>
                <a:gd name="T4" fmla="*/ 90 256 1"/>
                <a:gd name="T5" fmla="*/ 0 256 1"/>
                <a:gd name="G6" fmla="+- 15728640 T4 T5"/>
                <a:gd name="G7" fmla="*/ G6 2 1"/>
                <a:gd name="G8" fmla="abs 1572864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200"/>
                <a:gd name="G18" fmla="*/ 7200 1 2"/>
                <a:gd name="G19" fmla="+- G18 5400 0"/>
                <a:gd name="G20" fmla="cos G19 15728640"/>
                <a:gd name="G21" fmla="sin G19 15728640"/>
                <a:gd name="G22" fmla="+- G20 10800 0"/>
                <a:gd name="G23" fmla="+- G21 10800 0"/>
                <a:gd name="G24" fmla="+- 10800 0 G20"/>
                <a:gd name="G25" fmla="+- 7200 10800 0"/>
                <a:gd name="G26" fmla="?: G9 G17 G25"/>
                <a:gd name="G27" fmla="?: G9 0 21600"/>
                <a:gd name="G28" fmla="cos 10800 15728640"/>
                <a:gd name="G29" fmla="sin 10800 15728640"/>
                <a:gd name="G30" fmla="sin 7200 15728640"/>
                <a:gd name="G31" fmla="+- G28 10800 0"/>
                <a:gd name="G32" fmla="+- G29 10800 0"/>
                <a:gd name="G33" fmla="+- G30 10800 0"/>
                <a:gd name="G34" fmla="?: G4 0 G31"/>
                <a:gd name="G35" fmla="?: 15728640 G34 0"/>
                <a:gd name="G36" fmla="?: G6 G35 G31"/>
                <a:gd name="G37" fmla="+- 21600 0 G36"/>
                <a:gd name="G38" fmla="?: G4 0 G33"/>
                <a:gd name="G39" fmla="?: 1572864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6299 w 21600"/>
                <a:gd name="T15" fmla="*/ 3005 h 21600"/>
                <a:gd name="T16" fmla="*/ 10800 w 21600"/>
                <a:gd name="T17" fmla="*/ 3600 h 21600"/>
                <a:gd name="T18" fmla="*/ 15301 w 21600"/>
                <a:gd name="T19" fmla="*/ 300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7199" y="4564"/>
                  </a:moveTo>
                  <a:cubicBezTo>
                    <a:pt x="8294" y="3932"/>
                    <a:pt x="9536" y="3600"/>
                    <a:pt x="10799" y="3600"/>
                  </a:cubicBezTo>
                  <a:cubicBezTo>
                    <a:pt x="12063" y="3599"/>
                    <a:pt x="13305" y="3932"/>
                    <a:pt x="14399" y="4564"/>
                  </a:cubicBezTo>
                  <a:lnTo>
                    <a:pt x="16199" y="1446"/>
                  </a:lnTo>
                  <a:cubicBezTo>
                    <a:pt x="14558" y="499"/>
                    <a:pt x="12695" y="0"/>
                    <a:pt x="10800" y="0"/>
                  </a:cubicBezTo>
                  <a:cubicBezTo>
                    <a:pt x="8904" y="-1"/>
                    <a:pt x="7041" y="499"/>
                    <a:pt x="5399" y="1446"/>
                  </a:cubicBezTo>
                  <a:close/>
                </a:path>
              </a:pathLst>
            </a:custGeom>
            <a:solidFill>
              <a:srgbClr val="93D9D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_s5127"/>
            <p:cNvSpPr>
              <a:spLocks noChangeArrowheads="1"/>
            </p:cNvSpPr>
            <p:nvPr/>
          </p:nvSpPr>
          <p:spPr bwMode="auto">
            <a:xfrm>
              <a:off x="2924" y="1078"/>
              <a:ext cx="732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   President can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 issue pardons.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Court can issue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 an injunction to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stop executive action.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7" name="_s5128"/>
            <p:cNvSpPr>
              <a:spLocks noChangeArrowheads="1"/>
            </p:cNvSpPr>
            <p:nvPr/>
          </p:nvSpPr>
          <p:spPr bwMode="auto">
            <a:xfrm>
              <a:off x="2058" y="2577"/>
              <a:ext cx="732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Congress confirms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all judicial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appointments.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Court can declare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laws unconstitutional.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8" name="_s5129"/>
            <p:cNvSpPr>
              <a:spLocks noChangeArrowheads="1"/>
            </p:cNvSpPr>
            <p:nvPr/>
          </p:nvSpPr>
          <p:spPr bwMode="auto">
            <a:xfrm>
              <a:off x="1192" y="1078"/>
              <a:ext cx="732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President can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 veto laws.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2/3rds vote in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Congress can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override his veto.</a:t>
              </a:r>
            </a:p>
          </p:txBody>
        </p:sp>
      </p:grpSp>
      <p:sp>
        <p:nvSpPr>
          <p:cNvPr id="2060" name="Text Box 13"/>
          <p:cNvSpPr txBox="1">
            <a:spLocks noChangeArrowheads="1"/>
          </p:cNvSpPr>
          <p:nvPr/>
        </p:nvSpPr>
        <p:spPr bwMode="auto">
          <a:xfrm>
            <a:off x="5715000" y="1752600"/>
            <a:ext cx="1719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Executive</a:t>
            </a:r>
          </a:p>
          <a:p>
            <a:pPr eaLnBrk="1" hangingPunct="1"/>
            <a:r>
              <a:rPr lang="en-US" sz="1400">
                <a:latin typeface="Tahoma" pitchFamily="34" charset="0"/>
              </a:rPr>
              <a:t>  Branch</a:t>
            </a: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7086600" y="3962400"/>
            <a:ext cx="152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   Federal</a:t>
            </a:r>
          </a:p>
          <a:p>
            <a:pPr eaLnBrk="1" hangingPunct="1"/>
            <a:r>
              <a:rPr lang="en-US" sz="1400">
                <a:latin typeface="Tahoma" pitchFamily="34" charset="0"/>
              </a:rPr>
              <a:t>Judiciary</a:t>
            </a:r>
          </a:p>
        </p:txBody>
      </p:sp>
      <p:sp>
        <p:nvSpPr>
          <p:cNvPr id="2062" name="Text Box 16"/>
          <p:cNvSpPr txBox="1">
            <a:spLocks noChangeArrowheads="1"/>
          </p:cNvSpPr>
          <p:nvPr/>
        </p:nvSpPr>
        <p:spPr bwMode="auto">
          <a:xfrm>
            <a:off x="4267200" y="3962400"/>
            <a:ext cx="152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   U.S.</a:t>
            </a:r>
          </a:p>
          <a:p>
            <a:pPr eaLnBrk="1" hangingPunct="1"/>
            <a:r>
              <a:rPr lang="en-US" sz="1400">
                <a:latin typeface="Tahoma" pitchFamily="34" charset="0"/>
              </a:rPr>
              <a:t>Congress</a:t>
            </a:r>
          </a:p>
        </p:txBody>
      </p:sp>
    </p:spTree>
    <p:extLst>
      <p:ext uri="{BB962C8B-B14F-4D97-AF65-F5344CB8AC3E}">
        <p14:creationId xmlns:p14="http://schemas.microsoft.com/office/powerpoint/2010/main" val="1170311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Federalism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Power is divided and shared between the national and state governments.</a:t>
            </a:r>
          </a:p>
          <a:p>
            <a:pPr eaLnBrk="1" hangingPunct="1"/>
            <a:endParaRPr lang="en-US" dirty="0" smtClean="0"/>
          </a:p>
          <a:p>
            <a:r>
              <a:rPr lang="en-US" dirty="0"/>
              <a:t>The 10</a:t>
            </a:r>
            <a:r>
              <a:rPr lang="en-US" baseline="30000" dirty="0"/>
              <a:t>th</a:t>
            </a:r>
            <a:r>
              <a:rPr lang="en-US" dirty="0"/>
              <a:t> Amendment states: “Powers not delegated to the federal government are reserved to the states and the people.”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0751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ontent Placeholder 56336"/>
          <p:cNvGrpSpPr>
            <a:grpSpLocks/>
          </p:cNvGrpSpPr>
          <p:nvPr/>
        </p:nvGrpSpPr>
        <p:grpSpPr bwMode="auto">
          <a:xfrm>
            <a:off x="4191000" y="2819400"/>
            <a:ext cx="4572000" cy="4038600"/>
            <a:chOff x="2592" y="1356"/>
            <a:chExt cx="2928" cy="2544"/>
          </a:xfrm>
        </p:grpSpPr>
        <p:sp>
          <p:nvSpPr>
            <p:cNvPr id="3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592" y="1356"/>
              <a:ext cx="2928" cy="25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_s6148"/>
            <p:cNvSpPr>
              <a:spLocks noChangeArrowheads="1"/>
            </p:cNvSpPr>
            <p:nvPr/>
          </p:nvSpPr>
          <p:spPr bwMode="auto">
            <a:xfrm flipV="1">
              <a:off x="3676" y="1641"/>
              <a:ext cx="760" cy="658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69ED0"/>
            </a:solidFill>
            <a:ln w="4670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Laws</a:t>
              </a:r>
            </a:p>
          </p:txBody>
        </p:sp>
        <p:sp>
          <p:nvSpPr>
            <p:cNvPr id="5" name="_s6149"/>
            <p:cNvSpPr>
              <a:spLocks noChangeArrowheads="1"/>
            </p:cNvSpPr>
            <p:nvPr/>
          </p:nvSpPr>
          <p:spPr bwMode="auto">
            <a:xfrm flipV="1">
              <a:off x="3296" y="2299"/>
              <a:ext cx="1520" cy="65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69ED0"/>
            </a:solidFill>
            <a:ln w="4670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Representatives</a:t>
              </a:r>
            </a:p>
          </p:txBody>
        </p:sp>
        <p:sp>
          <p:nvSpPr>
            <p:cNvPr id="6" name="_s6150"/>
            <p:cNvSpPr>
              <a:spLocks noChangeArrowheads="1"/>
            </p:cNvSpPr>
            <p:nvPr/>
          </p:nvSpPr>
          <p:spPr bwMode="auto">
            <a:xfrm flipV="1">
              <a:off x="2916" y="2957"/>
              <a:ext cx="2280" cy="659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69ED0"/>
            </a:solidFill>
            <a:ln w="4670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charset="0"/>
                </a:rPr>
                <a:t>The Voting Public</a:t>
              </a:r>
            </a:p>
          </p:txBody>
        </p:sp>
      </p:grp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Republicanism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09738" y="1827213"/>
            <a:ext cx="6435725" cy="3970337"/>
          </a:xfrm>
        </p:spPr>
        <p:txBody>
          <a:bodyPr/>
          <a:lstStyle/>
          <a:p>
            <a:pPr eaLnBrk="1" hangingPunct="1"/>
            <a:r>
              <a:rPr lang="en-US" dirty="0" smtClean="0"/>
              <a:t>Voters elect representatives to exercise power for them. (Preamble and Article I).</a:t>
            </a:r>
          </a:p>
          <a:p>
            <a:pPr eaLnBrk="1" hangingPunct="1">
              <a:buFont typeface="Wingdings" pitchFamily="2" charset="2"/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4505816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Individual Rights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Rights of the Individual – your personal rights</a:t>
            </a:r>
            <a:r>
              <a:rPr lang="en-US" sz="2400" dirty="0" smtClean="0"/>
              <a:t>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Found in the Bill of Rights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Also referenced as Unalienable Rights in the DOI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dirty="0" smtClean="0"/>
          </a:p>
          <a:p>
            <a:pPr eaLnBrk="1" hangingPunct="1">
              <a:lnSpc>
                <a:spcPct val="80000"/>
              </a:lnSpc>
            </a:pPr>
            <a:endParaRPr lang="en-US" sz="1900" dirty="0" smtClean="0"/>
          </a:p>
          <a:p>
            <a:pPr eaLnBrk="1" hangingPunct="1">
              <a:lnSpc>
                <a:spcPct val="80000"/>
              </a:lnSpc>
            </a:pPr>
            <a:endParaRPr lang="en-US" sz="1900" dirty="0" smtClean="0"/>
          </a:p>
          <a:p>
            <a:pPr eaLnBrk="1" hangingPunct="1">
              <a:lnSpc>
                <a:spcPct val="80000"/>
              </a:lnSpc>
            </a:pPr>
            <a:endParaRPr lang="en-US" sz="1900" dirty="0" smtClean="0"/>
          </a:p>
          <a:p>
            <a:pPr eaLnBrk="1" hangingPunct="1">
              <a:lnSpc>
                <a:spcPct val="80000"/>
              </a:lnSpc>
            </a:pPr>
            <a:endParaRPr lang="en-US" sz="1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dirty="0" smtClean="0"/>
          </a:p>
          <a:p>
            <a:pPr eaLnBrk="1" hangingPunct="1">
              <a:lnSpc>
                <a:spcPct val="80000"/>
              </a:lnSpc>
            </a:pPr>
            <a:endParaRPr lang="en-US" sz="1900" dirty="0" smtClean="0"/>
          </a:p>
          <a:p>
            <a:pPr eaLnBrk="1" hangingPunct="1">
              <a:lnSpc>
                <a:spcPct val="80000"/>
              </a:lnSpc>
            </a:pPr>
            <a:endParaRPr lang="en-US" sz="1900" dirty="0" smtClean="0"/>
          </a:p>
          <a:p>
            <a:pPr eaLnBrk="1" hangingPunct="1">
              <a:lnSpc>
                <a:spcPct val="80000"/>
              </a:lnSpc>
            </a:pPr>
            <a:endParaRPr lang="en-US" sz="1900" dirty="0" smtClean="0"/>
          </a:p>
          <a:p>
            <a:pPr eaLnBrk="1" hangingPunct="1">
              <a:lnSpc>
                <a:spcPct val="80000"/>
              </a:lnSpc>
            </a:pPr>
            <a:endParaRPr lang="en-US" sz="1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dirty="0" smtClean="0"/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2743200" y="3200400"/>
            <a:ext cx="381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sz="3600" b="1">
              <a:latin typeface="Amaz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68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Branches of Government</a:t>
            </a:r>
            <a:endParaRPr lang="en-US" sz="2800" b="1" dirty="0"/>
          </a:p>
        </p:txBody>
      </p:sp>
      <p:pic>
        <p:nvPicPr>
          <p:cNvPr id="1026" name="Picture 2" descr="http://paulandkaelin.com/wp-content/uploads/2012/05/United-States-Branches-of-Govern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040880" y="5105400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6091428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5105400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8500" y="6117336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5824" y="5117068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3916757"/>
            <a:ext cx="2743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282694" y="3924300"/>
            <a:ext cx="273710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28598" y="3918204"/>
            <a:ext cx="274320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839712" y="6117336"/>
            <a:ext cx="17526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219200" y="5105400"/>
            <a:ext cx="1981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5414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Branches of Government</a:t>
            </a:r>
            <a:endParaRPr lang="en-US" sz="2800" b="1" dirty="0"/>
          </a:p>
        </p:txBody>
      </p:sp>
      <p:pic>
        <p:nvPicPr>
          <p:cNvPr id="1026" name="Picture 2" descr="http://paulandkaelin.com/wp-content/uploads/2012/05/United-States-Branches-of-Govern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048500" y="5119116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6096000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5119116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8500" y="6172200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119116"/>
            <a:ext cx="19812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5119116"/>
            <a:ext cx="914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3924299"/>
            <a:ext cx="2743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3924300"/>
            <a:ext cx="2743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819900" y="6096000"/>
            <a:ext cx="1752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87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Branches of Government</a:t>
            </a:r>
            <a:endParaRPr lang="en-US" sz="2800" b="1" dirty="0"/>
          </a:p>
        </p:txBody>
      </p:sp>
      <p:pic>
        <p:nvPicPr>
          <p:cNvPr id="1026" name="Picture 2" descr="http://paulandkaelin.com/wp-content/uploads/2012/05/United-States-Branches-of-Govern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048500" y="5100828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6123432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14214" y="5105400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9544" y="6123432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105400"/>
            <a:ext cx="1981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3924300"/>
            <a:ext cx="2743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304030" y="3953333"/>
            <a:ext cx="27157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858000" y="6123432"/>
            <a:ext cx="17526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7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Branches of Government</a:t>
            </a:r>
            <a:endParaRPr lang="en-US" sz="2800" b="1" dirty="0"/>
          </a:p>
        </p:txBody>
      </p:sp>
      <p:pic>
        <p:nvPicPr>
          <p:cNvPr id="1026" name="Picture 2" descr="http://paulandkaelin.com/wp-content/uploads/2012/05/United-States-Branches-of-Govern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086600" y="5105400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6126480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86783" y="5105400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4972" y="6126480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3924299"/>
            <a:ext cx="2743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238500" y="3924300"/>
            <a:ext cx="27813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819900" y="6126480"/>
            <a:ext cx="17526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0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Branches of Government</a:t>
            </a:r>
            <a:endParaRPr lang="en-US" sz="2800" b="1" dirty="0"/>
          </a:p>
        </p:txBody>
      </p:sp>
      <p:pic>
        <p:nvPicPr>
          <p:cNvPr id="1026" name="Picture 2" descr="http://paulandkaelin.com/wp-content/uploads/2012/05/United-States-Branches-of-Govern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048500" y="5105400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6117336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5105400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97351" y="6117336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3886200"/>
            <a:ext cx="2743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819900" y="6135624"/>
            <a:ext cx="17526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72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ORGANIZATION</a:t>
            </a:r>
            <a:r>
              <a:rPr lang="en-US" sz="2400" b="1" dirty="0" smtClean="0"/>
              <a:t> </a:t>
            </a:r>
            <a:r>
              <a:rPr lang="en-US" sz="2800" b="1" dirty="0" smtClean="0"/>
              <a:t>OF THE U.S. CONSTITUTION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838200"/>
            <a:ext cx="60960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Preamble</a:t>
            </a:r>
            <a:r>
              <a:rPr lang="en-US" sz="2400" dirty="0" smtClean="0"/>
              <a:t> – The Preamble states the purpose of the document.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4632" y="1828800"/>
            <a:ext cx="358140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84632" y="3505200"/>
            <a:ext cx="358140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84632" y="5181600"/>
            <a:ext cx="35814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852416" y="5276671"/>
            <a:ext cx="3581400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828032" y="3658850"/>
            <a:ext cx="3581400" cy="1446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828032" y="1935540"/>
            <a:ext cx="358140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450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Branches of Government</a:t>
            </a:r>
            <a:endParaRPr lang="en-US" sz="2800" b="1" dirty="0"/>
          </a:p>
        </p:txBody>
      </p:sp>
      <p:pic>
        <p:nvPicPr>
          <p:cNvPr id="1026" name="Picture 2" descr="http://paulandkaelin.com/wp-content/uploads/2012/05/United-States-Branches-of-Govern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050024" y="5093208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6172200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17164" y="6143244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3924300"/>
            <a:ext cx="2743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784848" y="6143244"/>
            <a:ext cx="1825752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78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Branches of Government</a:t>
            </a:r>
            <a:endParaRPr lang="en-US" sz="2800" b="1" dirty="0"/>
          </a:p>
        </p:txBody>
      </p:sp>
      <p:pic>
        <p:nvPicPr>
          <p:cNvPr id="1026" name="Picture 2" descr="http://paulandkaelin.com/wp-content/uploads/2012/05/United-States-Branches-of-Govern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040880" y="5105400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6135624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3922774"/>
            <a:ext cx="2743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812280" y="6135624"/>
            <a:ext cx="17526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50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Branches of Government</a:t>
            </a:r>
            <a:endParaRPr lang="en-US" sz="2800" b="1" dirty="0"/>
          </a:p>
        </p:txBody>
      </p:sp>
      <p:pic>
        <p:nvPicPr>
          <p:cNvPr id="1026" name="Picture 2" descr="http://paulandkaelin.com/wp-content/uploads/2012/05/United-States-Branches-of-Govern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033260" y="5105400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3924300"/>
            <a:ext cx="2743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819900" y="6118860"/>
            <a:ext cx="17526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2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Branches of Government</a:t>
            </a:r>
            <a:endParaRPr lang="en-US" sz="2800" b="1" dirty="0"/>
          </a:p>
        </p:txBody>
      </p:sp>
      <p:pic>
        <p:nvPicPr>
          <p:cNvPr id="1026" name="Picture 2" descr="http://paulandkaelin.com/wp-content/uploads/2012/05/United-States-Branches-of-Govern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990600"/>
            <a:ext cx="912876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086600" y="5105400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73240" y="6114288"/>
            <a:ext cx="17526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Branches of Government</a:t>
            </a:r>
            <a:endParaRPr lang="en-US" sz="2800" b="1" dirty="0"/>
          </a:p>
        </p:txBody>
      </p:sp>
      <p:pic>
        <p:nvPicPr>
          <p:cNvPr id="1026" name="Picture 2" descr="http://paulandkaelin.com/wp-content/uploads/2012/05/United-States-Branches-of-Govern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58000" y="6112764"/>
            <a:ext cx="17526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Branches of Government</a:t>
            </a:r>
            <a:endParaRPr lang="en-US" sz="2800" b="1" dirty="0"/>
          </a:p>
        </p:txBody>
      </p:sp>
      <p:pic>
        <p:nvPicPr>
          <p:cNvPr id="1026" name="Picture 2" descr="http://paulandkaelin.com/wp-content/uploads/2012/05/United-States-Branches-of-Govern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17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1524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AMENDMENT PROCESS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85800"/>
            <a:ext cx="88392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prevent changes for unimportant reasons, the amending process was made more difficult than passing an ordinary law.  The process can take months, or even years to complete.</a:t>
            </a:r>
          </a:p>
          <a:p>
            <a:endParaRPr lang="en-US" sz="1400" dirty="0"/>
          </a:p>
          <a:p>
            <a:r>
              <a:rPr lang="en-US" sz="2800" dirty="0" smtClean="0">
                <a:solidFill>
                  <a:srgbClr val="0070C0"/>
                </a:solidFill>
              </a:rPr>
              <a:t>Article V proposes two ways to propose an amendment: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dirty="0" smtClean="0"/>
              <a:t>____________________________________________, or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dirty="0" smtClean="0"/>
              <a:t>______________________________________________________________________________________________.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0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Article V proposes two </a:t>
            </a:r>
            <a:r>
              <a:rPr lang="en-US" sz="2800" dirty="0">
                <a:solidFill>
                  <a:srgbClr val="FF0000"/>
                </a:solidFill>
              </a:rPr>
              <a:t>ways to </a:t>
            </a:r>
            <a:r>
              <a:rPr lang="en-US" sz="2800" dirty="0" smtClean="0">
                <a:solidFill>
                  <a:srgbClr val="FF0000"/>
                </a:solidFill>
              </a:rPr>
              <a:t>ratify </a:t>
            </a:r>
            <a:r>
              <a:rPr lang="en-US" sz="2800" dirty="0">
                <a:solidFill>
                  <a:srgbClr val="FF0000"/>
                </a:solidFill>
              </a:rPr>
              <a:t>an amendment: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dirty="0" smtClean="0"/>
              <a:t>___________________________________________________________________________________________, or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dirty="0" smtClean="0"/>
              <a:t>______________________________________________________________________________________________.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2640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762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AMENDMENT PROCESS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9600"/>
            <a:ext cx="9144000" cy="6840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To prevent changes for unimportant reasons, the amending process was made more difficult than passing an ordinary law.  The process can take months, or even years to complete.</a:t>
            </a:r>
          </a:p>
          <a:p>
            <a:endParaRPr lang="en-US" sz="1050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Article V proposes two ways to propose an amendment: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u="sng" dirty="0" smtClean="0"/>
              <a:t>May be </a:t>
            </a:r>
            <a:r>
              <a:rPr lang="en-US" sz="2600" b="1" u="sng" dirty="0" smtClean="0"/>
              <a:t>proposed</a:t>
            </a:r>
            <a:r>
              <a:rPr lang="en-US" sz="2600" u="sng" dirty="0" smtClean="0"/>
              <a:t> by </a:t>
            </a:r>
            <a:r>
              <a:rPr lang="en-US" sz="2600" b="1" u="sng" dirty="0" smtClean="0"/>
              <a:t>2/3</a:t>
            </a:r>
            <a:r>
              <a:rPr lang="en-US" sz="2600" u="sng" dirty="0" smtClean="0"/>
              <a:t> of both the House and the Senate</a:t>
            </a:r>
            <a:r>
              <a:rPr lang="en-US" sz="2600" dirty="0" smtClean="0"/>
              <a:t>, or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u="sng" dirty="0" smtClean="0"/>
              <a:t>May be </a:t>
            </a:r>
            <a:r>
              <a:rPr lang="en-US" sz="2600" b="1" u="sng" dirty="0" smtClean="0"/>
              <a:t>proposed</a:t>
            </a:r>
            <a:r>
              <a:rPr lang="en-US" sz="2600" u="sng" dirty="0" smtClean="0"/>
              <a:t> by a national convention called by Congress at the request of </a:t>
            </a:r>
            <a:r>
              <a:rPr lang="en-US" sz="2600" b="1" u="sng" dirty="0" smtClean="0"/>
              <a:t>2/3</a:t>
            </a:r>
            <a:r>
              <a:rPr lang="en-US" sz="2600" u="sng" dirty="0" smtClean="0"/>
              <a:t> of the state legislatures</a:t>
            </a:r>
            <a:r>
              <a:rPr lang="en-US" sz="2600" dirty="0" smtClean="0"/>
              <a:t>.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05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Article V proposes two </a:t>
            </a:r>
            <a:r>
              <a:rPr lang="en-US" sz="2800" dirty="0">
                <a:solidFill>
                  <a:srgbClr val="FF0000"/>
                </a:solidFill>
              </a:rPr>
              <a:t>ways to </a:t>
            </a:r>
            <a:r>
              <a:rPr lang="en-US" sz="2800" dirty="0" smtClean="0">
                <a:solidFill>
                  <a:srgbClr val="FF0000"/>
                </a:solidFill>
              </a:rPr>
              <a:t>ratify </a:t>
            </a:r>
            <a:r>
              <a:rPr lang="en-US" sz="2800" dirty="0">
                <a:solidFill>
                  <a:srgbClr val="FF0000"/>
                </a:solidFill>
              </a:rPr>
              <a:t>an amendment: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u="sng" dirty="0"/>
              <a:t>May be </a:t>
            </a:r>
            <a:r>
              <a:rPr lang="en-US" sz="2600" b="1" u="sng" dirty="0" smtClean="0"/>
              <a:t>approved (ratified)</a:t>
            </a:r>
            <a:r>
              <a:rPr lang="en-US" sz="2600" u="sng" dirty="0" smtClean="0"/>
              <a:t> by the legislatures of </a:t>
            </a:r>
            <a:r>
              <a:rPr lang="en-US" sz="2600" b="1" u="sng" dirty="0" smtClean="0"/>
              <a:t>3/4</a:t>
            </a:r>
            <a:r>
              <a:rPr lang="en-US" sz="2600" u="sng" dirty="0" smtClean="0"/>
              <a:t> of the states</a:t>
            </a:r>
            <a:r>
              <a:rPr lang="en-US" sz="2600" dirty="0" smtClean="0"/>
              <a:t>, or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u="sng" dirty="0" smtClean="0"/>
              <a:t>May be </a:t>
            </a:r>
            <a:r>
              <a:rPr lang="en-US" sz="2600" b="1" u="sng" dirty="0" smtClean="0"/>
              <a:t>approved (ratified)</a:t>
            </a:r>
            <a:r>
              <a:rPr lang="en-US" sz="2600" u="sng" dirty="0" smtClean="0"/>
              <a:t> by special conventions in </a:t>
            </a:r>
            <a:r>
              <a:rPr lang="en-US" sz="2600" b="1" u="sng" dirty="0" smtClean="0"/>
              <a:t>3/4</a:t>
            </a:r>
            <a:r>
              <a:rPr lang="en-US" sz="2600" u="sng" dirty="0" smtClean="0"/>
              <a:t> of the states</a:t>
            </a:r>
            <a:r>
              <a:rPr lang="en-US" sz="2600" dirty="0" smtClean="0"/>
              <a:t>.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0267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socsci.gulfcoast.edu/dreese/amen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3048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AMENDMENT PROCESS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2129135"/>
            <a:ext cx="3581400" cy="120032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4648200"/>
            <a:ext cx="3675888" cy="203132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2138279"/>
            <a:ext cx="3581400" cy="1200329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5063698"/>
            <a:ext cx="3581400" cy="1200329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7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socsci.gulfcoast.edu/dreese/amen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3048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AMENDMENT PROCESS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4648200"/>
            <a:ext cx="3675888" cy="203132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2138279"/>
            <a:ext cx="3581400" cy="1200329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5063698"/>
            <a:ext cx="3581400" cy="1200329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ORGANIZATION</a:t>
            </a:r>
            <a:r>
              <a:rPr lang="en-US" sz="2400" b="1" dirty="0" smtClean="0"/>
              <a:t> </a:t>
            </a:r>
            <a:r>
              <a:rPr lang="en-US" sz="2800" b="1" dirty="0" smtClean="0"/>
              <a:t>OF THE U.S. CONSTITUTION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838200"/>
            <a:ext cx="60960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Preamble</a:t>
            </a:r>
            <a:r>
              <a:rPr lang="en-US" sz="2400" dirty="0" smtClean="0"/>
              <a:t> – The Preamble states the purpose of the document.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4632" y="182880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</a:t>
            </a:r>
            <a:r>
              <a:rPr lang="en-US" sz="2400" dirty="0" smtClean="0"/>
              <a:t> – Defines the powers and structures of the legislative branch (Congress).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84632" y="3505200"/>
            <a:ext cx="358140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84632" y="5181600"/>
            <a:ext cx="35814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852416" y="5308937"/>
            <a:ext cx="3581400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828032" y="365885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828032" y="1935540"/>
            <a:ext cx="358140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362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socsci.gulfcoast.edu/dreese/amen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3048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AMENDMENT PROCESS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2138279"/>
            <a:ext cx="3581400" cy="1200329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5063698"/>
            <a:ext cx="3581400" cy="1200329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4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socsci.gulfcoast.edu/dreese/amen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3048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AMENDMENT PROCESS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5063698"/>
            <a:ext cx="3581400" cy="1200329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socsci.gulfcoast.edu/dreese/amen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3048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AMENDMENT PROCESS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1655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524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BILL OF RIGHTS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0" y="838200"/>
            <a:ext cx="9144000" cy="5960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Protecting Individual Liberties</a:t>
            </a:r>
            <a:endParaRPr lang="en-US" sz="2800" dirty="0"/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________________________________________________</a:t>
            </a:r>
          </a:p>
          <a:p>
            <a:pPr marL="533400" indent="-533400">
              <a:lnSpc>
                <a:spcPct val="80000"/>
              </a:lnSpc>
              <a:buAutoNum type="arabicPeriod"/>
            </a:pPr>
            <a:endParaRPr lang="en-US" sz="2800" dirty="0"/>
          </a:p>
          <a:p>
            <a:pPr marL="533400" indent="-533400"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Protecting Against Abuse of Power</a:t>
            </a:r>
          </a:p>
          <a:p>
            <a:pPr marL="533400" indent="-533400">
              <a:lnSpc>
                <a:spcPct val="80000"/>
              </a:lnSpc>
              <a:buFont typeface="+mj-lt"/>
              <a:buAutoNum type="arabicPeriod" startAt="2"/>
            </a:pPr>
            <a:r>
              <a:rPr lang="en-US" sz="2800" dirty="0" smtClean="0"/>
              <a:t>_______________________________________________</a:t>
            </a:r>
          </a:p>
          <a:p>
            <a:pPr marL="533400" indent="-533400">
              <a:lnSpc>
                <a:spcPct val="80000"/>
              </a:lnSpc>
              <a:buFont typeface="+mj-lt"/>
              <a:buAutoNum type="arabicPeriod" startAt="2"/>
            </a:pPr>
            <a:r>
              <a:rPr lang="en-US" sz="2800" dirty="0" smtClean="0"/>
              <a:t>_______________________________________________</a:t>
            </a:r>
          </a:p>
          <a:p>
            <a:pPr marL="533400" indent="-533400">
              <a:lnSpc>
                <a:spcPct val="80000"/>
              </a:lnSpc>
              <a:buFont typeface="+mj-lt"/>
              <a:buAutoNum type="arabicPeriod" startAt="2"/>
            </a:pPr>
            <a:r>
              <a:rPr lang="en-US" sz="2800" dirty="0" smtClean="0"/>
              <a:t>_______________________________________________</a:t>
            </a:r>
          </a:p>
          <a:p>
            <a:pPr marL="533400" indent="-533400">
              <a:lnSpc>
                <a:spcPct val="80000"/>
              </a:lnSpc>
              <a:buFont typeface="+mj-lt"/>
              <a:buAutoNum type="arabicPeriod" startAt="2"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Protecting Rights of the Accused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 startAt="5"/>
            </a:pPr>
            <a:r>
              <a:rPr lang="en-US" sz="2800" dirty="0" smtClean="0"/>
              <a:t>________________________________________________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 startAt="5"/>
            </a:pPr>
            <a:r>
              <a:rPr lang="en-US" sz="2800" dirty="0" smtClean="0"/>
              <a:t>________________________________________________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 startAt="5"/>
            </a:pPr>
            <a:r>
              <a:rPr lang="en-US" sz="2800" dirty="0" smtClean="0"/>
              <a:t>________________________________________________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 startAt="5"/>
            </a:pPr>
            <a:r>
              <a:rPr lang="en-US" sz="2800" dirty="0" smtClean="0"/>
              <a:t>________________________________________________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 startAt="5"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Amendments Nine and Ten</a:t>
            </a:r>
            <a:endParaRPr lang="en-US" sz="2800" dirty="0">
              <a:solidFill>
                <a:srgbClr val="FF0000"/>
              </a:solidFill>
            </a:endParaRPr>
          </a:p>
          <a:p>
            <a:pPr marL="533400" indent="-533400">
              <a:lnSpc>
                <a:spcPct val="80000"/>
              </a:lnSpc>
              <a:buFont typeface="+mj-lt"/>
              <a:buAutoNum type="arabicPeriod" startAt="9"/>
            </a:pPr>
            <a:r>
              <a:rPr lang="en-US" sz="2800" dirty="0" smtClean="0"/>
              <a:t>_______________________________________________</a:t>
            </a:r>
          </a:p>
          <a:p>
            <a:pPr marL="533400" indent="-533400">
              <a:lnSpc>
                <a:spcPct val="80000"/>
              </a:lnSpc>
              <a:buFont typeface="+mj-lt"/>
              <a:buAutoNum type="arabicPeriod" startAt="9"/>
            </a:pPr>
            <a:r>
              <a:rPr lang="en-US" sz="2800" dirty="0" smtClean="0"/>
              <a:t>_______________________________________________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51834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524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BILL OF RIGHTS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0" y="829401"/>
            <a:ext cx="9144000" cy="595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Protecting Individual Liberties</a:t>
            </a:r>
            <a:endParaRPr lang="en-US" sz="2800" dirty="0"/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r>
              <a:rPr lang="en-US" sz="2800" u="sng" dirty="0" smtClean="0"/>
              <a:t>Freedom </a:t>
            </a:r>
            <a:r>
              <a:rPr lang="en-US" sz="2800" u="sng" dirty="0"/>
              <a:t>of </a:t>
            </a:r>
            <a:r>
              <a:rPr lang="en-US" sz="2800" u="sng" dirty="0" smtClean="0"/>
              <a:t>Religion, Speech, Press, Assembly, and Petition</a:t>
            </a:r>
          </a:p>
          <a:p>
            <a:pPr marL="533400" indent="-533400">
              <a:lnSpc>
                <a:spcPct val="80000"/>
              </a:lnSpc>
              <a:buAutoNum type="arabicPeriod"/>
            </a:pPr>
            <a:endParaRPr lang="en-US" sz="2800" dirty="0"/>
          </a:p>
          <a:p>
            <a:pPr marL="533400" indent="-533400"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Protecting Against Abuse of Power</a:t>
            </a:r>
          </a:p>
          <a:p>
            <a:pPr marL="533400" indent="-533400">
              <a:lnSpc>
                <a:spcPct val="80000"/>
              </a:lnSpc>
              <a:buFont typeface="+mj-lt"/>
              <a:buAutoNum type="arabicPeriod" startAt="2"/>
            </a:pPr>
            <a:r>
              <a:rPr lang="en-US" sz="2800" u="sng" dirty="0" smtClean="0"/>
              <a:t>The Right </a:t>
            </a:r>
            <a:r>
              <a:rPr lang="en-US" sz="2800" u="sng" dirty="0"/>
              <a:t>to </a:t>
            </a:r>
            <a:r>
              <a:rPr lang="en-US" sz="2800" u="sng" dirty="0" smtClean="0"/>
              <a:t>Bear </a:t>
            </a:r>
            <a:r>
              <a:rPr lang="en-US" sz="2800" u="sng" dirty="0"/>
              <a:t>A</a:t>
            </a:r>
            <a:r>
              <a:rPr lang="en-US" sz="2800" u="sng" dirty="0" smtClean="0"/>
              <a:t>rms</a:t>
            </a:r>
          </a:p>
          <a:p>
            <a:pPr marL="533400" indent="-533400">
              <a:lnSpc>
                <a:spcPct val="80000"/>
              </a:lnSpc>
              <a:buFont typeface="+mj-lt"/>
              <a:buAutoNum type="arabicPeriod" startAt="2"/>
            </a:pPr>
            <a:r>
              <a:rPr lang="en-US" sz="2800" u="sng" dirty="0" smtClean="0"/>
              <a:t>Lodging Troops in Private Home</a:t>
            </a:r>
          </a:p>
          <a:p>
            <a:pPr marL="533400" indent="-533400">
              <a:lnSpc>
                <a:spcPct val="80000"/>
              </a:lnSpc>
              <a:buFont typeface="+mj-lt"/>
              <a:buAutoNum type="arabicPeriod" startAt="2"/>
            </a:pPr>
            <a:r>
              <a:rPr lang="en-US" sz="2800" u="sng" dirty="0" smtClean="0"/>
              <a:t>Search and Seizure</a:t>
            </a:r>
          </a:p>
          <a:p>
            <a:pPr marL="533400" indent="-533400">
              <a:lnSpc>
                <a:spcPct val="80000"/>
              </a:lnSpc>
              <a:buFont typeface="+mj-lt"/>
              <a:buAutoNum type="arabicPeriod" startAt="2"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Protecting Rights of the Accused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 startAt="5"/>
            </a:pPr>
            <a:r>
              <a:rPr lang="en-US" sz="2800" u="sng" dirty="0" smtClean="0"/>
              <a:t>Rights of the Accused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 startAt="5"/>
            </a:pPr>
            <a:r>
              <a:rPr lang="en-US" sz="2800" u="sng" dirty="0" smtClean="0"/>
              <a:t>Right to Speedy Trial by Jury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 startAt="5"/>
            </a:pPr>
            <a:r>
              <a:rPr lang="en-US" sz="2800" u="sng" dirty="0" smtClean="0"/>
              <a:t>Jury Trial in Civil Cases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 startAt="5"/>
            </a:pPr>
            <a:r>
              <a:rPr lang="en-US" sz="2800" u="sng" dirty="0" smtClean="0"/>
              <a:t>Bail and Punishment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 startAt="5"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Amendments Nine and Ten</a:t>
            </a:r>
            <a:endParaRPr lang="en-US" sz="2800" dirty="0">
              <a:solidFill>
                <a:srgbClr val="FF0000"/>
              </a:solidFill>
            </a:endParaRPr>
          </a:p>
          <a:p>
            <a:pPr marL="533400" indent="-533400">
              <a:lnSpc>
                <a:spcPct val="80000"/>
              </a:lnSpc>
              <a:buFont typeface="+mj-lt"/>
              <a:buAutoNum type="arabicPeriod" startAt="9"/>
            </a:pPr>
            <a:r>
              <a:rPr lang="en-US" sz="2800" u="sng" dirty="0" smtClean="0"/>
              <a:t>Powers Reserved to the People</a:t>
            </a:r>
          </a:p>
          <a:p>
            <a:pPr marL="533400" indent="-533400">
              <a:lnSpc>
                <a:spcPct val="80000"/>
              </a:lnSpc>
              <a:buFont typeface="+mj-lt"/>
              <a:buAutoNum type="arabicPeriod" startAt="9"/>
            </a:pPr>
            <a:r>
              <a:rPr lang="en-US" sz="2800" u="sng" dirty="0" smtClean="0"/>
              <a:t>Powers Reserved to the States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3709017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810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LATER AMENDMENTS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524000" y="1447800"/>
            <a:ext cx="6477000" cy="4535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rgbClr val="FF0000"/>
                </a:solidFill>
              </a:rPr>
              <a:t>Civil War Amendments</a:t>
            </a:r>
            <a:endParaRPr lang="en-US" sz="3600" dirty="0"/>
          </a:p>
          <a:p>
            <a:pPr marL="514350" indent="-514350">
              <a:lnSpc>
                <a:spcPct val="80000"/>
              </a:lnSpc>
              <a:buFont typeface="+mj-lt"/>
              <a:buAutoNum type="arabicPeriod" startAt="13"/>
            </a:pPr>
            <a:r>
              <a:rPr lang="en-US" sz="3600" dirty="0" smtClean="0"/>
              <a:t>________________________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 startAt="13"/>
            </a:pPr>
            <a:r>
              <a:rPr lang="en-US" sz="3600" dirty="0" smtClean="0"/>
              <a:t>________________________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 startAt="13"/>
            </a:pPr>
            <a:r>
              <a:rPr lang="en-US" sz="3600" dirty="0" smtClean="0"/>
              <a:t>________________________</a:t>
            </a:r>
          </a:p>
          <a:p>
            <a:pPr marL="533400" indent="-533400">
              <a:lnSpc>
                <a:spcPct val="80000"/>
              </a:lnSpc>
              <a:buAutoNum type="arabicPeriod" startAt="13"/>
            </a:pPr>
            <a:endParaRPr lang="en-US" sz="3600" dirty="0"/>
          </a:p>
          <a:p>
            <a:pPr marL="533400" indent="-533400">
              <a:lnSpc>
                <a:spcPct val="80000"/>
              </a:lnSpc>
            </a:pPr>
            <a:r>
              <a:rPr lang="en-US" sz="3600" dirty="0" smtClean="0">
                <a:solidFill>
                  <a:srgbClr val="FF0000"/>
                </a:solidFill>
              </a:rPr>
              <a:t>Nineteenth Amendment</a:t>
            </a:r>
          </a:p>
          <a:p>
            <a:pPr marL="533400" indent="-533400">
              <a:lnSpc>
                <a:spcPct val="80000"/>
              </a:lnSpc>
              <a:buFont typeface="+mj-lt"/>
              <a:buAutoNum type="arabicPeriod" startAt="19"/>
            </a:pPr>
            <a:r>
              <a:rPr lang="en-US" sz="3600" dirty="0" smtClean="0"/>
              <a:t>________________________</a:t>
            </a:r>
          </a:p>
          <a:p>
            <a:pPr marL="533400" indent="-533400">
              <a:lnSpc>
                <a:spcPct val="80000"/>
              </a:lnSpc>
              <a:buFont typeface="+mj-lt"/>
              <a:buAutoNum type="arabicPeriod" startAt="19"/>
            </a:pP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rgbClr val="FF0000"/>
                </a:solidFill>
              </a:rPr>
              <a:t>Twenty-Sixth Amendment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 startAt="26"/>
            </a:pPr>
            <a:r>
              <a:rPr lang="en-US" sz="3600" dirty="0" smtClean="0"/>
              <a:t>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4218529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810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LATER AMENDMENTS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209800" y="1447800"/>
            <a:ext cx="6477000" cy="4535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rgbClr val="FF0000"/>
                </a:solidFill>
              </a:rPr>
              <a:t>Civil War Amendments</a:t>
            </a:r>
            <a:endParaRPr lang="en-US" sz="3600" dirty="0"/>
          </a:p>
          <a:p>
            <a:pPr marL="514350" indent="-514350">
              <a:lnSpc>
                <a:spcPct val="80000"/>
              </a:lnSpc>
              <a:buFont typeface="+mj-lt"/>
              <a:buAutoNum type="arabicPeriod" startAt="13"/>
            </a:pPr>
            <a:r>
              <a:rPr lang="en-US" sz="3600" u="sng" dirty="0" smtClean="0"/>
              <a:t>Abolition of Slavery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 startAt="13"/>
            </a:pPr>
            <a:r>
              <a:rPr lang="en-US" sz="3600" u="sng" dirty="0" smtClean="0"/>
              <a:t>Rights of Citizens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 startAt="13"/>
            </a:pPr>
            <a:r>
              <a:rPr lang="en-US" sz="3600" u="sng" dirty="0" smtClean="0"/>
              <a:t>Voting Rights</a:t>
            </a:r>
          </a:p>
          <a:p>
            <a:pPr marL="533400" indent="-533400">
              <a:lnSpc>
                <a:spcPct val="80000"/>
              </a:lnSpc>
              <a:buAutoNum type="arabicPeriod" startAt="13"/>
            </a:pPr>
            <a:endParaRPr lang="en-US" sz="3600" dirty="0"/>
          </a:p>
          <a:p>
            <a:pPr marL="533400" indent="-533400">
              <a:lnSpc>
                <a:spcPct val="80000"/>
              </a:lnSpc>
            </a:pPr>
            <a:r>
              <a:rPr lang="en-US" sz="3600" dirty="0" smtClean="0">
                <a:solidFill>
                  <a:srgbClr val="FF0000"/>
                </a:solidFill>
              </a:rPr>
              <a:t>Nineteenth Amendment</a:t>
            </a:r>
          </a:p>
          <a:p>
            <a:pPr marL="533400" indent="-533400">
              <a:lnSpc>
                <a:spcPct val="80000"/>
              </a:lnSpc>
              <a:buFont typeface="+mj-lt"/>
              <a:buAutoNum type="arabicPeriod" startAt="19"/>
            </a:pPr>
            <a:r>
              <a:rPr lang="en-US" sz="3600" u="sng" dirty="0" smtClean="0"/>
              <a:t>Women’s Suffrage</a:t>
            </a:r>
          </a:p>
          <a:p>
            <a:pPr marL="533400" indent="-533400">
              <a:lnSpc>
                <a:spcPct val="80000"/>
              </a:lnSpc>
              <a:buFont typeface="+mj-lt"/>
              <a:buAutoNum type="arabicPeriod" startAt="19"/>
            </a:pP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rgbClr val="FF0000"/>
                </a:solidFill>
              </a:rPr>
              <a:t>Twenty-Sixth Amendment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 startAt="26"/>
            </a:pPr>
            <a:r>
              <a:rPr lang="en-US" sz="3600" u="sng" dirty="0" smtClean="0"/>
              <a:t>Voting Age</a:t>
            </a:r>
          </a:p>
        </p:txBody>
      </p:sp>
    </p:spTree>
    <p:extLst>
      <p:ext uri="{BB962C8B-B14F-4D97-AF65-F5344CB8AC3E}">
        <p14:creationId xmlns:p14="http://schemas.microsoft.com/office/powerpoint/2010/main" val="676691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524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Rights and Responsibilities of Citizenship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0" y="762000"/>
            <a:ext cx="9144000" cy="5962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400" dirty="0" smtClean="0"/>
              <a:t>A </a:t>
            </a:r>
            <a:r>
              <a:rPr lang="en-US" sz="3400" dirty="0" smtClean="0">
                <a:solidFill>
                  <a:srgbClr val="0000FF"/>
                </a:solidFill>
              </a:rPr>
              <a:t>___________</a:t>
            </a:r>
            <a:r>
              <a:rPr lang="en-US" sz="3400" dirty="0" smtClean="0"/>
              <a:t> is a person who owes loyalty to a particular nation and is entitled to all its rights and protections.</a:t>
            </a:r>
          </a:p>
          <a:p>
            <a:pPr>
              <a:lnSpc>
                <a:spcPct val="80000"/>
              </a:lnSpc>
            </a:pPr>
            <a:endParaRPr lang="en-US" sz="3400" dirty="0"/>
          </a:p>
          <a:p>
            <a:pPr>
              <a:lnSpc>
                <a:spcPct val="80000"/>
              </a:lnSpc>
            </a:pPr>
            <a:r>
              <a:rPr lang="en-US" sz="3400" dirty="0" smtClean="0"/>
              <a:t>To be a citizen of the United States, you must fulfill one of the following requirements:</a:t>
            </a:r>
          </a:p>
          <a:p>
            <a:pPr>
              <a:lnSpc>
                <a:spcPct val="80000"/>
              </a:lnSpc>
            </a:pPr>
            <a:endParaRPr lang="en-US" sz="3400" dirty="0" smtClean="0"/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400" dirty="0" smtClean="0"/>
              <a:t>________________________________________________________________________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endParaRPr lang="en-US" sz="3400" dirty="0" smtClean="0"/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400" dirty="0" smtClean="0"/>
              <a:t>________________________________________________________________________________________________________________________________________________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8712355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524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Rights and Responsibilities of Citizenship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0" y="762000"/>
            <a:ext cx="9144000" cy="5962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400" dirty="0" smtClean="0"/>
              <a:t>A </a:t>
            </a:r>
            <a:r>
              <a:rPr lang="en-US" sz="3400" u="sng" dirty="0" smtClean="0">
                <a:solidFill>
                  <a:srgbClr val="0000FF"/>
                </a:solidFill>
              </a:rPr>
              <a:t>citizen</a:t>
            </a:r>
            <a:r>
              <a:rPr lang="en-US" sz="3400" dirty="0" smtClean="0"/>
              <a:t> is a person who owes loyalty to a particular nation and is entitled to all its rights and protections.</a:t>
            </a:r>
          </a:p>
          <a:p>
            <a:pPr>
              <a:lnSpc>
                <a:spcPct val="80000"/>
              </a:lnSpc>
            </a:pPr>
            <a:endParaRPr lang="en-US" sz="3400" dirty="0"/>
          </a:p>
          <a:p>
            <a:pPr>
              <a:lnSpc>
                <a:spcPct val="80000"/>
              </a:lnSpc>
            </a:pPr>
            <a:r>
              <a:rPr lang="en-US" sz="3400" dirty="0" smtClean="0"/>
              <a:t>To be a citizen of the United States, you must fulfill one of the following requirements:</a:t>
            </a:r>
          </a:p>
          <a:p>
            <a:pPr>
              <a:lnSpc>
                <a:spcPct val="80000"/>
              </a:lnSpc>
            </a:pPr>
            <a:endParaRPr lang="en-US" sz="3400" dirty="0" smtClean="0"/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400" u="sng" dirty="0" smtClean="0"/>
              <a:t>Be born in the United States (or at least one parent is a citizen of the United States)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endParaRPr lang="en-US" sz="3400" dirty="0" smtClean="0"/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400" u="sng" dirty="0" smtClean="0"/>
              <a:t>Complete the official legal process (naturalization) for becoming a citizen (or you were 18 or younger when your parents were naturalized)</a:t>
            </a:r>
            <a:endParaRPr lang="en-US" sz="3400" u="sng" dirty="0"/>
          </a:p>
        </p:txBody>
      </p:sp>
    </p:spTree>
    <p:extLst>
      <p:ext uri="{BB962C8B-B14F-4D97-AF65-F5344CB8AC3E}">
        <p14:creationId xmlns:p14="http://schemas.microsoft.com/office/powerpoint/2010/main" val="30468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Requirements for Becoming a U.S. Citizen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29605"/>
            <a:ext cx="43053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3732" y="1129604"/>
            <a:ext cx="4305300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28600" y="2743200"/>
            <a:ext cx="43053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63664"/>
            <a:ext cx="43053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713732" y="4347888"/>
            <a:ext cx="43053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713732" y="2743200"/>
            <a:ext cx="43053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110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ORGANIZATION</a:t>
            </a:r>
            <a:r>
              <a:rPr lang="en-US" sz="2400" b="1" dirty="0" smtClean="0"/>
              <a:t> </a:t>
            </a:r>
            <a:r>
              <a:rPr lang="en-US" sz="2800" b="1" dirty="0" smtClean="0"/>
              <a:t>OF THE U.S. CONSTITUTION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838200"/>
            <a:ext cx="60960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Preamble</a:t>
            </a:r>
            <a:r>
              <a:rPr lang="en-US" sz="2400" dirty="0" smtClean="0"/>
              <a:t> – The Preamble states the purpose of the document.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4632" y="182880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</a:t>
            </a:r>
            <a:r>
              <a:rPr lang="en-US" sz="2400" dirty="0" smtClean="0"/>
              <a:t> – Defines the powers and structures of the legislative branch (Congress).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84632" y="3505200"/>
            <a:ext cx="358140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84632" y="5181600"/>
            <a:ext cx="35814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828032" y="5276671"/>
            <a:ext cx="3581400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828032" y="365885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828032" y="193554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II</a:t>
            </a:r>
            <a:r>
              <a:rPr lang="en-US" sz="2400" dirty="0" smtClean="0"/>
              <a:t> – Creates the executive branch of government (U.S. President).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7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Requirements for Becoming a U.S. Citizen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29605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at least 18 years old and be a permanent resident of the United States.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3732" y="1129604"/>
            <a:ext cx="4305300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28600" y="2743200"/>
            <a:ext cx="43053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63664"/>
            <a:ext cx="43053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713732" y="4347888"/>
            <a:ext cx="43053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713732" y="2743200"/>
            <a:ext cx="43053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449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Requirements for Becoming a U.S. Citizen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29605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at least 18 years old and be a permanent resident of the United States.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3732" y="1129604"/>
            <a:ext cx="4305300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28600" y="2743200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Have lived lawfully in the United States for 5 years before filing an application.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63664"/>
            <a:ext cx="43053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713732" y="4347888"/>
            <a:ext cx="43053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713732" y="2743200"/>
            <a:ext cx="43053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550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Requirements for Becoming a U.S. Citizen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29605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at least 18 years old and be a permanent resident of the United States.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3732" y="1129604"/>
            <a:ext cx="4305300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28600" y="2743200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Have lived lawfully in the United States for 5 years before filing an application.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63664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a person of good moral character and have no serious criminal convictions.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713732" y="4347888"/>
            <a:ext cx="43053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713732" y="2743200"/>
            <a:ext cx="43053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813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Requirements for Becoming a U.S. Citizen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29605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at least 18 years old and be a permanent resident of the United States.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3732" y="1129604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able to read, write, speak, and understand simple words in English.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28600" y="2743200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Have lived lawfully in the United States for 5 years before filing an application.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63664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a person of good moral character and have no serious criminal convictions.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713732" y="4347888"/>
            <a:ext cx="43053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713732" y="2743200"/>
            <a:ext cx="43053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7492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Requirements for Becoming a U.S. Citizen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29605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at least 18 years old and be a permanent resident of the United States.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3732" y="1129604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able to read, write, speak, and understand simple words in English.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28600" y="2743200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Have lived lawfully in the United States for 5 years before filing an application.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63664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a person of good moral character and have no serious criminal convictions.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713732" y="4347888"/>
            <a:ext cx="43053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713732" y="2743200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Understand the fundamentals of U.S. history and government.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7877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Requirements for Becoming a U.S. Citizen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29605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at least 18 years old and be a permanent resident of the United States.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3732" y="1129604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able to read, write, speak, and understand simple words in English.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28600" y="2743200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Have lived lawfully in the United States for 5 years before filing an application.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63664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a person of good moral character and have no serious criminal convictions.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713732" y="4347888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willing to swear allegiance to the principles of the U.S. Constitution.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713732" y="2743200"/>
            <a:ext cx="43053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Understand the fundamentals of U.S. history and government.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7688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chantedlearning.com/graphicorganizers/star/gifs/trex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9448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4200" y="2362200"/>
            <a:ext cx="2819400" cy="230832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Participation in American Democracy (Civic Virtue)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838200"/>
            <a:ext cx="2057400" cy="1477328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2895600"/>
            <a:ext cx="1981200" cy="1477328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1600" y="2735282"/>
            <a:ext cx="5334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83082" y="4495800"/>
            <a:ext cx="5334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4648200"/>
            <a:ext cx="1981200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5181600"/>
            <a:ext cx="2438400" cy="163121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519880"/>
            <a:ext cx="2057400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2312075"/>
            <a:ext cx="2362200" cy="203132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6820" y="733961"/>
            <a:ext cx="212738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55984"/>
            <a:ext cx="2133600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16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chantedlearning.com/graphicorganizers/star/gifs/trex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9448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4200" y="2362200"/>
            <a:ext cx="2819400" cy="206210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Participation in American Democracy (Civic Virtue)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838200"/>
            <a:ext cx="2057400" cy="1477328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2895600"/>
            <a:ext cx="1981200" cy="126188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1600" y="2735282"/>
            <a:ext cx="5334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83082" y="4495800"/>
            <a:ext cx="5334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4648200"/>
            <a:ext cx="1981200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5181600"/>
            <a:ext cx="2438400" cy="163121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519880"/>
            <a:ext cx="2057400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2312075"/>
            <a:ext cx="2362200" cy="203132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6820" y="733961"/>
            <a:ext cx="212738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55984"/>
            <a:ext cx="3581400" cy="255454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Volunteer to serve in the nation’s armed forces or to perform some other public service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06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chantedlearning.com/graphicorganizers/star/gifs/trex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9448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4200" y="2362200"/>
            <a:ext cx="2819400" cy="206210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Participation in American Democracy (Civic Virtue)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1600" y="2735282"/>
            <a:ext cx="5334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10400" y="2895600"/>
            <a:ext cx="1981200" cy="1477328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838200"/>
            <a:ext cx="3238500" cy="2554545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Take an active interest in government by learning about activities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83082" y="4495800"/>
            <a:ext cx="5334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4648200"/>
            <a:ext cx="1981200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5181600"/>
            <a:ext cx="2438400" cy="163121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519880"/>
            <a:ext cx="2057400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2312075"/>
            <a:ext cx="2362200" cy="203132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6820" y="733961"/>
            <a:ext cx="212738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55984"/>
            <a:ext cx="2133600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Volunteer to serve in the nation’s armed forces or to perform some other public service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8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chantedlearning.com/graphicorganizers/star/gifs/trex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9448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4200" y="2362200"/>
            <a:ext cx="2819400" cy="206210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Participation in American Democracy (Civic Virtue)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838200"/>
            <a:ext cx="2057400" cy="1477328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Take an active interest in government by learning about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83082" y="4495800"/>
            <a:ext cx="5334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1600" y="2735282"/>
            <a:ext cx="5334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4648200"/>
            <a:ext cx="1981200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2599893"/>
            <a:ext cx="2667000" cy="2123658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Stay informed on public issues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5181600"/>
            <a:ext cx="2438400" cy="163121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519880"/>
            <a:ext cx="2057400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2312075"/>
            <a:ext cx="2362200" cy="203132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6820" y="733961"/>
            <a:ext cx="212738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55984"/>
            <a:ext cx="2133600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Volunteer to serve in the nation’s armed forces or to perform some other public service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55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ORGANIZATION</a:t>
            </a:r>
            <a:r>
              <a:rPr lang="en-US" sz="2400" b="1" dirty="0" smtClean="0"/>
              <a:t> </a:t>
            </a:r>
            <a:r>
              <a:rPr lang="en-US" sz="2800" b="1" dirty="0" smtClean="0"/>
              <a:t>OF THE U.S. CONSTITUTION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838200"/>
            <a:ext cx="60960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Preamble</a:t>
            </a:r>
            <a:r>
              <a:rPr lang="en-US" sz="2400" dirty="0" smtClean="0"/>
              <a:t> – The Preamble states the purpose of the document.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4632" y="182880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</a:t>
            </a:r>
            <a:r>
              <a:rPr lang="en-US" sz="2400" dirty="0" smtClean="0"/>
              <a:t> – Defines the powers and structures of the legislative branch (Congress).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84632" y="350520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III</a:t>
            </a:r>
            <a:r>
              <a:rPr lang="en-US" sz="2400" dirty="0" smtClean="0"/>
              <a:t> – Establishes the judicial branch of the government (Supreme Court).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84632" y="5181600"/>
            <a:ext cx="35814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852416" y="5181600"/>
            <a:ext cx="35814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828032" y="3658850"/>
            <a:ext cx="35814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828032" y="193554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II</a:t>
            </a:r>
            <a:r>
              <a:rPr lang="en-US" sz="2400" dirty="0" smtClean="0"/>
              <a:t> – Creates the executive branch of government (U.S. President).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539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chantedlearning.com/graphicorganizers/star/gifs/trex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9448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4200" y="2362200"/>
            <a:ext cx="2819400" cy="206210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Participation in American Democracy (Civic Virtue)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838200"/>
            <a:ext cx="2057400" cy="1477328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Take an active interest in government by learning about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2895600"/>
            <a:ext cx="1981200" cy="126188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Stay informed on public issues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1600" y="2735282"/>
            <a:ext cx="5334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83082" y="4495800"/>
            <a:ext cx="5334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4648200"/>
            <a:ext cx="2882382" cy="212365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Respect other people’s point of view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5181600"/>
            <a:ext cx="2438400" cy="163121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519880"/>
            <a:ext cx="2057400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2312075"/>
            <a:ext cx="2362200" cy="203132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6820" y="733961"/>
            <a:ext cx="212738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55984"/>
            <a:ext cx="2133600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Volunteer to serve in the nation’s armed forces or to perform some other public service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73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chantedlearning.com/graphicorganizers/star/gifs/trex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9448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4200" y="2362200"/>
            <a:ext cx="2819400" cy="206210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Participation in American Democracy (Civic Virtue)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838200"/>
            <a:ext cx="2057400" cy="1477328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Take an active interest in government by learning about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2895600"/>
            <a:ext cx="1981200" cy="126188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Stay informed on public issues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1600" y="2735282"/>
            <a:ext cx="5334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83082" y="4495800"/>
            <a:ext cx="5334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4648200"/>
            <a:ext cx="1981200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Respect other people’s point of view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519880"/>
            <a:ext cx="2057400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88771" y="4303455"/>
            <a:ext cx="3733800" cy="255454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Inform your elected representatives about issues and problems that concern you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2312075"/>
            <a:ext cx="2362200" cy="203132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6820" y="733961"/>
            <a:ext cx="212738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55984"/>
            <a:ext cx="2133600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Volunteer to serve in the nation’s armed forces or to perform some other public service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2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chantedlearning.com/graphicorganizers/star/gifs/trex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9448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4200" y="2362200"/>
            <a:ext cx="2819400" cy="206210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Participation in American Democracy (Civic Virtue)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838200"/>
            <a:ext cx="2057400" cy="1477328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Take an active interest in government by learning about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2895600"/>
            <a:ext cx="1981200" cy="126188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Stay informed on public issues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1600" y="2735282"/>
            <a:ext cx="5334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83082" y="4495800"/>
            <a:ext cx="5334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4648200"/>
            <a:ext cx="1981200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Respect other people’s point of view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5181600"/>
            <a:ext cx="2438400" cy="163121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Inform your elected representatives about issues and problems that concern you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4519880"/>
            <a:ext cx="2590800" cy="209288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Vote in elections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2312075"/>
            <a:ext cx="2362200" cy="203132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6820" y="733961"/>
            <a:ext cx="212738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55984"/>
            <a:ext cx="2133600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Volunteer to serve in the nation’s armed forces or to perform some other public service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5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chantedlearning.com/graphicorganizers/star/gifs/trex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9448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4200" y="2362200"/>
            <a:ext cx="2819400" cy="206210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Participation in American Democracy (Civic Virtue)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838200"/>
            <a:ext cx="2057400" cy="1477328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Take an active interest in government by learning about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2895600"/>
            <a:ext cx="1981200" cy="126188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Stay informed on public issues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1600" y="2735282"/>
            <a:ext cx="5334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83082" y="4495800"/>
            <a:ext cx="5334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4648200"/>
            <a:ext cx="1981200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Respect other people’s point of view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5181600"/>
            <a:ext cx="2438400" cy="163121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Inform your elected representatives about issues and problems that concern you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519880"/>
            <a:ext cx="2057400" cy="150810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Vote in elections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6820" y="733961"/>
            <a:ext cx="212738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1828800"/>
            <a:ext cx="4191000" cy="3046988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Participate in government by joining a political party, working as an independent voter, or campaigning for public office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55984"/>
            <a:ext cx="2133600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Volunteer to serve in the nation’s armed forces or to perform some other public service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5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chantedlearning.com/graphicorganizers/star/gifs/trex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9448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4200" y="2362200"/>
            <a:ext cx="2819400" cy="206210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Participation in American Democracy (Civic Virtue)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838200"/>
            <a:ext cx="2057400" cy="1477328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Take an active interest in government by learning about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2895600"/>
            <a:ext cx="1981200" cy="126188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Stay informed on public issues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1600" y="2735282"/>
            <a:ext cx="5334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83082" y="4495800"/>
            <a:ext cx="5334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4648200"/>
            <a:ext cx="1981200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Respect other people’s point of view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5181600"/>
            <a:ext cx="2438400" cy="163121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Inform your elected representatives about issues and problems that concern you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519880"/>
            <a:ext cx="2057400" cy="150810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Vote in elections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2312075"/>
            <a:ext cx="2362200" cy="203132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Participate in government by joining a political party, working as an independent voter, or campaigning for public office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545812"/>
            <a:ext cx="2819400" cy="206210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Serve in government if elected or appointed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55984"/>
            <a:ext cx="2133600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Volunteer to serve in the nation’s armed forces or to perform some other public service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67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chantedlearning.com/graphicorganizers/star/gifs/trex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9448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4200" y="2362200"/>
            <a:ext cx="2819400" cy="206210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Participation in American Democracy (Civic Virtue)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838200"/>
            <a:ext cx="2057400" cy="1477328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Take an active interest in government by learning about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2895600"/>
            <a:ext cx="1981200" cy="126188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Stay informed on public issues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1600" y="2735282"/>
            <a:ext cx="5334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83082" y="4495800"/>
            <a:ext cx="5334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4648200"/>
            <a:ext cx="1981200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Respect other people’s point of view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5181600"/>
            <a:ext cx="2438400" cy="163121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Inform your elected representatives about issues and problems that concern you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519880"/>
            <a:ext cx="2057400" cy="150810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Vote in elections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2312075"/>
            <a:ext cx="2362200" cy="203132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Participate in government by joining a political party, working as an independent voter, or campaigning for public office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6820" y="733961"/>
            <a:ext cx="212738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Serve in government if elected or appointed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55984"/>
            <a:ext cx="2133600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Volunteer to serve in the nation’s armed forces or to perform some other public service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4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6858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Required Responsibilities of U.S. Citizenship</a:t>
            </a:r>
            <a:endParaRPr lang="en-US" sz="2800" b="1" dirty="0"/>
          </a:p>
        </p:txBody>
      </p:sp>
      <p:sp>
        <p:nvSpPr>
          <p:cNvPr id="5" name="5-Point Star 4"/>
          <p:cNvSpPr/>
          <p:nvPr/>
        </p:nvSpPr>
        <p:spPr>
          <a:xfrm>
            <a:off x="457200" y="1354836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200400" y="38100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5943600" y="41148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09600" y="41910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072384" y="16764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715000" y="12954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4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6858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Required Responsibilities of U.S. Citizenship</a:t>
            </a:r>
            <a:endParaRPr lang="en-US" sz="2800" b="1" dirty="0"/>
          </a:p>
        </p:txBody>
      </p:sp>
      <p:sp>
        <p:nvSpPr>
          <p:cNvPr id="5" name="5-Point Star 4"/>
          <p:cNvSpPr/>
          <p:nvPr/>
        </p:nvSpPr>
        <p:spPr>
          <a:xfrm>
            <a:off x="457200" y="1354836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200400" y="38100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5943600" y="41148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09600" y="41910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072384" y="16764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715000" y="12954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21336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Voting in Elections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055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6858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Required Responsibilities of U.S. Citizenship</a:t>
            </a:r>
            <a:endParaRPr lang="en-US" sz="2800" b="1" dirty="0"/>
          </a:p>
        </p:txBody>
      </p:sp>
      <p:sp>
        <p:nvSpPr>
          <p:cNvPr id="5" name="5-Point Star 4"/>
          <p:cNvSpPr/>
          <p:nvPr/>
        </p:nvSpPr>
        <p:spPr>
          <a:xfrm>
            <a:off x="457200" y="1354836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200400" y="38100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5943600" y="41148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09600" y="41910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072384" y="16764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715000" y="12954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19200" y="2209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Voting in Elections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00400" y="2362200"/>
            <a:ext cx="251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Obeying the Laws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546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6858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Required Responsibilities of U.S. Citizenship</a:t>
            </a:r>
            <a:endParaRPr lang="en-US" sz="2800" b="1" dirty="0"/>
          </a:p>
        </p:txBody>
      </p:sp>
      <p:sp>
        <p:nvSpPr>
          <p:cNvPr id="5" name="5-Point Star 4"/>
          <p:cNvSpPr/>
          <p:nvPr/>
        </p:nvSpPr>
        <p:spPr>
          <a:xfrm>
            <a:off x="457200" y="1354836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200400" y="38100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5943600" y="41148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09600" y="41910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072384" y="16764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715000" y="12954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19200" y="2209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Voting in Elections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34384" y="2514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Obeying the Laws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19812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Defending the Nation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73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ORGANIZATION</a:t>
            </a:r>
            <a:r>
              <a:rPr lang="en-US" sz="2400" b="1" dirty="0" smtClean="0"/>
              <a:t> </a:t>
            </a:r>
            <a:r>
              <a:rPr lang="en-US" sz="2800" b="1" dirty="0" smtClean="0"/>
              <a:t>OF THE U.S. CONSTITUTION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838200"/>
            <a:ext cx="60960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Preamble</a:t>
            </a:r>
            <a:r>
              <a:rPr lang="en-US" sz="2400" dirty="0" smtClean="0"/>
              <a:t> – The Preamble states the purpose of the document.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4632" y="182880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</a:t>
            </a:r>
            <a:r>
              <a:rPr lang="en-US" sz="2400" dirty="0" smtClean="0"/>
              <a:t> – Defines the powers and structures of the legislative branch (Congress).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84632" y="350520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III</a:t>
            </a:r>
            <a:r>
              <a:rPr lang="en-US" sz="2400" dirty="0" smtClean="0"/>
              <a:t> – Establishes the judicial branch of the government (Supreme Court).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84632" y="5181600"/>
            <a:ext cx="358140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852416" y="5276671"/>
            <a:ext cx="35814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828032" y="3658850"/>
            <a:ext cx="3581400" cy="1446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IV</a:t>
            </a:r>
            <a:r>
              <a:rPr lang="en-US" sz="2400" dirty="0" smtClean="0"/>
              <a:t> – Outlines the obligations of the states to each other.</a:t>
            </a:r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828032" y="193554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II</a:t>
            </a:r>
            <a:r>
              <a:rPr lang="en-US" sz="2400" dirty="0" smtClean="0"/>
              <a:t> – Creates the executive branch of government (U.S. President).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97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6858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Required Responsibilities of U.S. Citizenship</a:t>
            </a:r>
            <a:endParaRPr lang="en-US" sz="2800" b="1" dirty="0"/>
          </a:p>
        </p:txBody>
      </p:sp>
      <p:sp>
        <p:nvSpPr>
          <p:cNvPr id="5" name="5-Point Star 4"/>
          <p:cNvSpPr/>
          <p:nvPr/>
        </p:nvSpPr>
        <p:spPr>
          <a:xfrm>
            <a:off x="457200" y="1354836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200400" y="38100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5943600" y="41148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09600" y="41910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072384" y="16764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715000" y="12954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19200" y="2209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Voting in Elections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34384" y="2514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Obeying the Laws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2134968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Defending the Nation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48768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Serving on a Jury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394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6858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Required Responsibilities of U.S. Citizenship</a:t>
            </a:r>
            <a:endParaRPr lang="en-US" sz="2800" b="1" dirty="0"/>
          </a:p>
        </p:txBody>
      </p:sp>
      <p:sp>
        <p:nvSpPr>
          <p:cNvPr id="5" name="5-Point Star 4"/>
          <p:cNvSpPr/>
          <p:nvPr/>
        </p:nvSpPr>
        <p:spPr>
          <a:xfrm>
            <a:off x="457200" y="1354836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200400" y="38100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5943600" y="41148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09600" y="41910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072384" y="16764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715000" y="12954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19200" y="2209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Voting in Elections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34384" y="2514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Obeying the Laws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2142588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Defending the Nation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4495800"/>
            <a:ext cx="2462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Serving the Community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5029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Serving on a 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87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6858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Required Responsibilities of U.S. Citizenship</a:t>
            </a:r>
            <a:endParaRPr lang="en-US" sz="2800" b="1" dirty="0"/>
          </a:p>
        </p:txBody>
      </p:sp>
      <p:sp>
        <p:nvSpPr>
          <p:cNvPr id="5" name="5-Point Star 4"/>
          <p:cNvSpPr/>
          <p:nvPr/>
        </p:nvSpPr>
        <p:spPr>
          <a:xfrm>
            <a:off x="457200" y="1354836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200400" y="38100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5943600" y="41148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09600" y="41910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072384" y="16764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715000" y="12954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19200" y="2209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Voting in Elections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34384" y="2514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Obeying </a:t>
            </a:r>
            <a:r>
              <a:rPr lang="en-US" dirty="0" smtClean="0"/>
              <a:t>the Laws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213657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Defending the Nation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24300" y="46495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Serving the Community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5029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Serving on a Jury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0" y="48006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Being Informed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822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6858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Required Responsibilities of U.S. Citizenship</a:t>
            </a:r>
            <a:endParaRPr lang="en-US" sz="2800" b="1" dirty="0"/>
          </a:p>
        </p:txBody>
      </p:sp>
      <p:sp>
        <p:nvSpPr>
          <p:cNvPr id="5" name="5-Point Star 4"/>
          <p:cNvSpPr/>
          <p:nvPr/>
        </p:nvSpPr>
        <p:spPr>
          <a:xfrm>
            <a:off x="457200" y="1354836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200400" y="38100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5943600" y="41148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09600" y="41910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072384" y="16764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715000" y="1295400"/>
            <a:ext cx="2743200" cy="2209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19200" y="2209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Voting in Elections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34384" y="2514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Obeying </a:t>
            </a:r>
            <a:r>
              <a:rPr lang="en-US" dirty="0" smtClean="0"/>
              <a:t>the Laws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213657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Defending the Nation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24300" y="46495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Serving the Community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5029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Serving on a Jury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05600" y="4972734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Being Informed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ORGANIZATION</a:t>
            </a:r>
            <a:r>
              <a:rPr lang="en-US" sz="2400" b="1" dirty="0" smtClean="0"/>
              <a:t> </a:t>
            </a:r>
            <a:r>
              <a:rPr lang="en-US" sz="2800" b="1" dirty="0" smtClean="0"/>
              <a:t>OF THE U.S. CONSTITUTION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838200"/>
            <a:ext cx="60960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Preamble</a:t>
            </a:r>
            <a:r>
              <a:rPr lang="en-US" sz="2400" dirty="0" smtClean="0"/>
              <a:t> – The Preamble states the purpose of the document.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4632" y="182880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</a:t>
            </a:r>
            <a:r>
              <a:rPr lang="en-US" sz="2400" dirty="0" smtClean="0"/>
              <a:t> – Defines the powers and structures of the legislative branch (Congress).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84632" y="350520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III</a:t>
            </a:r>
            <a:r>
              <a:rPr lang="en-US" sz="2400" dirty="0" smtClean="0"/>
              <a:t> – Establishes the judicial branch of the government (Supreme Court).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18160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V</a:t>
            </a:r>
            <a:r>
              <a:rPr lang="en-US" sz="2400" dirty="0" smtClean="0"/>
              <a:t> – Describes the process by which the Constitution may be altered (Amendments).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852416" y="5276671"/>
            <a:ext cx="35814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828032" y="3658850"/>
            <a:ext cx="3581400" cy="1446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IV</a:t>
            </a:r>
            <a:r>
              <a:rPr lang="en-US" sz="2400" dirty="0" smtClean="0"/>
              <a:t> – Outlines the obligations of the states to each other.</a:t>
            </a:r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828032" y="193554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II</a:t>
            </a:r>
            <a:r>
              <a:rPr lang="en-US" sz="2400" dirty="0" smtClean="0"/>
              <a:t> – Creates the executive branch of government (U.S. President).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685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391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ORGANIZATION</a:t>
            </a:r>
            <a:r>
              <a:rPr lang="en-US" sz="2400" b="1" dirty="0" smtClean="0"/>
              <a:t> </a:t>
            </a:r>
            <a:r>
              <a:rPr lang="en-US" sz="2800" b="1" dirty="0" smtClean="0"/>
              <a:t>OF THE U.S. CONSTITUTION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838200"/>
            <a:ext cx="60960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Preamble</a:t>
            </a:r>
            <a:r>
              <a:rPr lang="en-US" sz="2400" dirty="0" smtClean="0"/>
              <a:t> – The Preamble states the purpose of the document.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4632" y="182880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</a:t>
            </a:r>
            <a:r>
              <a:rPr lang="en-US" sz="2400" dirty="0" smtClean="0"/>
              <a:t> – Defines the powers and structures of the legislative branch (Congress).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84632" y="350520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III</a:t>
            </a:r>
            <a:r>
              <a:rPr lang="en-US" sz="2400" dirty="0" smtClean="0"/>
              <a:t> – Establishes the judicial branch of the government (Supreme Court).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18160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V</a:t>
            </a:r>
            <a:r>
              <a:rPr lang="en-US" sz="2400" dirty="0" smtClean="0"/>
              <a:t> – Describes the process by which the Constitution may be altered (Amendments).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852416" y="5276671"/>
            <a:ext cx="358140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VI</a:t>
            </a:r>
            <a:r>
              <a:rPr lang="en-US" sz="2400" dirty="0" smtClean="0"/>
              <a:t> – Establishes that the U.S. Constitution is the supreme law of the land.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828032" y="3658850"/>
            <a:ext cx="3581400" cy="1446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IV</a:t>
            </a:r>
            <a:r>
              <a:rPr lang="en-US" sz="2400" dirty="0" smtClean="0"/>
              <a:t> – Outlines the obligations of the states to each other.</a:t>
            </a:r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828032" y="1935540"/>
            <a:ext cx="35814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Article II</a:t>
            </a:r>
            <a:r>
              <a:rPr lang="en-US" sz="2400" dirty="0" smtClean="0"/>
              <a:t> – Creates the executive branch of government (U.S. President).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00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2831</Words>
  <Application>Microsoft Office PowerPoint</Application>
  <PresentationFormat>On-screen Show (4:3)</PresentationFormat>
  <Paragraphs>909</Paragraphs>
  <Slides>73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Office Theme</vt:lpstr>
      <vt:lpstr>Chapter 8 Note Packet  Government, Citizenship,  and the Constitution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Principles of the U.S. Constitution</vt:lpstr>
      <vt:lpstr>Popular Sovereignty</vt:lpstr>
      <vt:lpstr>Limited Government</vt:lpstr>
      <vt:lpstr>Separation of Powers</vt:lpstr>
      <vt:lpstr>Checks and Balances</vt:lpstr>
      <vt:lpstr>Federalism</vt:lpstr>
      <vt:lpstr>Republicanism</vt:lpstr>
      <vt:lpstr>Individual Rights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Angleton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AISD</dc:creator>
  <cp:lastModifiedBy>AISD</cp:lastModifiedBy>
  <cp:revision>68</cp:revision>
  <cp:lastPrinted>2013-11-14T20:11:40Z</cp:lastPrinted>
  <dcterms:created xsi:type="dcterms:W3CDTF">2013-11-12T18:24:33Z</dcterms:created>
  <dcterms:modified xsi:type="dcterms:W3CDTF">2013-12-19T16:14:11Z</dcterms:modified>
</cp:coreProperties>
</file>